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88" r:id="rId7"/>
    <p:sldId id="265" r:id="rId8"/>
    <p:sldId id="287" r:id="rId9"/>
    <p:sldId id="294" r:id="rId10"/>
    <p:sldId id="289" r:id="rId11"/>
    <p:sldId id="290" r:id="rId12"/>
    <p:sldId id="291" r:id="rId13"/>
    <p:sldId id="292" r:id="rId14"/>
    <p:sldId id="293" r:id="rId15"/>
    <p:sldId id="268" r:id="rId16"/>
    <p:sldId id="286" r:id="rId17"/>
    <p:sldId id="275" r:id="rId18"/>
    <p:sldId id="267" r:id="rId19"/>
  </p:sldIdLst>
  <p:sldSz cx="12192000" cy="6858000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Palatino Linotype" panose="02040502050505030304" pitchFamily="18" charset="0"/>
      <p:regular r:id="rId21"/>
      <p:bold r:id="rId22"/>
      <p:italic r:id="rId23"/>
      <p:boldItalic r:id="rId24"/>
    </p:embeddedFont>
    <p:embeddedFont>
      <p:font typeface="나눔명조 ExtraBold" panose="02020603020101020101" pitchFamily="18" charset="-127"/>
      <p:bold r:id="rId25"/>
    </p:embeddedFont>
    <p:embeddedFont>
      <p:font typeface="나눔바른펜" panose="020B0503000000000000" pitchFamily="50" charset="-127"/>
      <p:regular r:id="rId26"/>
      <p:bold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6A300"/>
    <a:srgbClr val="DEEBF7"/>
    <a:srgbClr val="FFE699"/>
    <a:srgbClr val="000000"/>
    <a:srgbClr val="21A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74" autoAdjust="0"/>
    <p:restoredTop sz="94660"/>
  </p:normalViewPr>
  <p:slideViewPr>
    <p:cSldViewPr snapToGrid="0">
      <p:cViewPr varScale="1">
        <p:scale>
          <a:sx n="167" d="100"/>
          <a:sy n="167" d="100"/>
        </p:scale>
        <p:origin x="22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6D4068-8DE9-45FF-8BDF-970216850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76B5EB1-EF7C-4B8E-BC30-94733F332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271276B-A8D3-42AE-99A7-7F4C7ECEB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2020-01-20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5F7C02-640E-4693-9DC6-8ECDC674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B871CC7-DC2E-4E78-ACA9-3749A024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193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2D5AF6-87EE-47E8-9F95-836B68C7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A1EEACB-3ACB-4247-99D5-632BE2E89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A8D2200-217C-42FF-911A-90D2D79D1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2020-01-20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F08D673-140E-43E6-ACF3-910D10EF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29A1D72-B680-4C10-80AB-9E0EA24C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148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56647FB-5B81-4D88-A0C3-A8CCE1462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16A363F-B1AC-4CAB-B7C0-43E7D9FA8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0066E-9240-408E-B144-1F193F3A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2020-01-20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876A034-2FCB-46CD-9767-59756222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4581A32-4264-45E7-BF3A-538211EE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999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612121-5F9D-4BA9-A3D9-7790EFEB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C7475A-3B40-461B-BC54-D0D63E1C4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1BD3B4-4E8A-4500-A349-5613A8BDB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2020-01-20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070B40-6BC7-49FA-849C-44099D31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ACCBFFA-EE03-40DE-9D8A-030B96A54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350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4B9F14-FC69-4315-8964-878838CC6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8CF255F-4074-4431-8AFE-7DC5F2D2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382A29-0030-40B4-B4C0-5AADAB7E9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2020-01-20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443AC4-D789-45C5-8A2C-058FE220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5D0D5B-0242-458D-8A54-BE6062E6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58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663338-9F41-4F99-B003-7DFFC1221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398A48C-6003-4125-8C01-626B53F10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B2AB44B-670F-448D-9E4C-CC94276D7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483C141-69DD-4679-BEAA-E64ACB86F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2020-01-20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2C5DCEE-B002-4122-B205-FE8D7C36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6888AB0-F0BE-448E-80F3-244FC733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9521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4B1C6F-CD2D-4F8A-A19E-25445118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C439A42-FF30-4B18-9DE6-B8BE1FC94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52CA143-4D57-499A-B31C-45769716D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A113A21-1848-45CA-9005-DF6F795C3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2745E2D-5476-466E-B3D9-C2821993F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473304C-8DA9-4986-9AC9-E00B8645E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2020-01-20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4B21E75-02FE-48F7-B5BB-C0EA9DF5D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6C90EE4-00CB-47F9-A889-11BE5F58D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941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378E5F-94F0-4497-9EAD-A87152DEF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D83B6C6-5AE5-4CAE-A94A-B23EC438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2020-01-20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DF35193-FCBA-4A16-904F-9C4D0ED2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F227460-C621-4F20-A523-693F355A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697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F7A19E8-0F06-4761-8399-46C22908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2020-01-20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BBA8691-816B-4D46-B8E3-5D0EB030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C5389A9-81AD-4D91-A729-0C90D17AA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79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28F7AD-536A-4236-A56E-EC28451E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E9C33E6-618F-4015-B7D0-2E87091F0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9A9B497-EC39-478E-B169-5B315C3D2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FB42E2B-FAD4-4604-A41A-9BA893C28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2020-01-20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430E95F-9A6B-4D94-BADA-ED6AA1807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9689AAC-4783-4BFD-8028-2595A9CD1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33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EEC0F2-1AAD-4494-9055-EBE739D2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E11C406-B327-4E59-8611-A6C952DB4C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7931649-91F9-41C3-AB52-F7883507D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3ED4861-E08B-4090-B43E-AD555BB6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2020-01-20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E25F67D-651D-43A7-92B5-DA43B3256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E808844-E0D6-44A4-98ED-3C85F81D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5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C42F2FC-7E0A-4FEA-BD1B-9D51EAE9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4C736C8-BE56-4E96-85DB-572B44863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3936E0B-4691-4192-AFC5-94F1A0CD4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74783-F411-4ED8-9BBC-6A716BE8CE9B}" type="datetimeFigureOut">
              <a:rPr lang="ko-KR" altLang="en-US" smtClean="0"/>
              <a:t>2020-01-20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8AB539B-3347-44DB-AFF0-936FBAFF6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DBB60B8-5F1E-4B00-B2D8-B13F5AAE1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297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19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38.jpeg"/><Relationship Id="rId1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g"/><Relationship Id="rId7" Type="http://schemas.openxmlformats.org/officeDocument/2006/relationships/image" Target="../media/image5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4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60F9A-EC21-43B0-AB6F-3B7A32D3F788}"/>
              </a:ext>
            </a:extLst>
          </p:cNvPr>
          <p:cNvSpPr txBox="1"/>
          <p:nvPr/>
        </p:nvSpPr>
        <p:spPr>
          <a:xfrm>
            <a:off x="6297930" y="5431857"/>
            <a:ext cx="5528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48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Team: WNB</a:t>
            </a:r>
            <a:endParaRPr lang="ko-KR" altLang="en-US" sz="4800" spc="-150" dirty="0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09238-926A-41C4-8C67-4DA316F03FB3}"/>
              </a:ext>
            </a:extLst>
          </p:cNvPr>
          <p:cNvSpPr txBox="1"/>
          <p:nvPr/>
        </p:nvSpPr>
        <p:spPr>
          <a:xfrm>
            <a:off x="1092330" y="2228671"/>
            <a:ext cx="10226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Connected Stamp</a:t>
            </a:r>
            <a:endParaRPr lang="ko-KR" altLang="en-US" sz="7200" b="1" spc="-150" dirty="0">
              <a:latin typeface="Palatino Linotype" panose="02040502050505030304" pitchFamily="18" charset="0"/>
            </a:endParaRPr>
          </a:p>
        </p:txBody>
      </p:sp>
      <p:pic>
        <p:nvPicPr>
          <p:cNvPr id="2050" name="Picture 2" descr="stamp png 이미지 검색결과&quot;">
            <a:extLst>
              <a:ext uri="{FF2B5EF4-FFF2-40B4-BE49-F238E27FC236}">
                <a16:creationId xmlns:a16="http://schemas.microsoft.com/office/drawing/2014/main" id="{D7338EAD-FC64-49DC-9AB8-E63E3827C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877" y="2395069"/>
            <a:ext cx="1595643" cy="122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amp icon  png 이미지 검색결과&quot;">
            <a:extLst>
              <a:ext uri="{FF2B5EF4-FFF2-40B4-BE49-F238E27FC236}">
                <a16:creationId xmlns:a16="http://schemas.microsoft.com/office/drawing/2014/main" id="{ED4CC413-7107-4BBE-A156-5837B4792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349">
            <a:off x="9827525" y="459160"/>
            <a:ext cx="1649119" cy="164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3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"/>
    </mc:Choice>
    <mc:Fallback xmlns="">
      <p:transition spd="slow" advTm="408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691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Systems configuration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3DF68E61-FDFA-4540-A269-A18A96C99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48" y="1293034"/>
            <a:ext cx="522113" cy="79798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EDD49A8-A048-4BE8-B595-B61FB4271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912" y="2127458"/>
            <a:ext cx="853394" cy="166116"/>
          </a:xfrm>
          <a:prstGeom prst="rect">
            <a:avLst/>
          </a:prstGeom>
        </p:spPr>
      </p:pic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4DD959BA-0155-4F46-965B-5ACD166D7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741636"/>
              </p:ext>
            </p:extLst>
          </p:nvPr>
        </p:nvGraphicFramePr>
        <p:xfrm>
          <a:off x="667409" y="4337665"/>
          <a:ext cx="1074405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5311">
                  <a:extLst>
                    <a:ext uri="{9D8B030D-6E8A-4147-A177-3AD203B41FA5}">
                      <a16:colId xmlns:a16="http://schemas.microsoft.com/office/drawing/2014/main" val="368095915"/>
                    </a:ext>
                  </a:extLst>
                </a:gridCol>
                <a:gridCol w="4567549">
                  <a:extLst>
                    <a:ext uri="{9D8B030D-6E8A-4147-A177-3AD203B41FA5}">
                      <a16:colId xmlns:a16="http://schemas.microsoft.com/office/drawing/2014/main" val="2632048733"/>
                    </a:ext>
                  </a:extLst>
                </a:gridCol>
                <a:gridCol w="3531194">
                  <a:extLst>
                    <a:ext uri="{9D8B030D-6E8A-4147-A177-3AD203B41FA5}">
                      <a16:colId xmlns:a16="http://schemas.microsoft.com/office/drawing/2014/main" val="5589006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모델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역할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372886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스탬프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nodeMCU (ESP12E)</a:t>
                      </a:r>
                      <a:endParaRPr lang="ko-KR" altLang="en-US" sz="120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MCU</a:t>
                      </a:r>
                      <a:r>
                        <a:rPr lang="ko-KR" altLang="en-US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3212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Servo motor</a:t>
                      </a:r>
                      <a:endParaRPr lang="ko-KR" altLang="en-US" sz="120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동적 터치 지원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997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TP4056</a:t>
                      </a:r>
                      <a:endParaRPr lang="ko-KR" altLang="en-US" sz="120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내부 충전기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3601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LiPo </a:t>
                      </a:r>
                      <a:r>
                        <a:rPr lang="ko-KR" altLang="en-US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배터리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827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게이트웨이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For non-arm device to Pelion </a:t>
                      </a:r>
                      <a:endParaRPr lang="ko-KR" altLang="en-US" sz="120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arm Mbed device manager</a:t>
                      </a:r>
                      <a:endParaRPr lang="ko-KR" altLang="en-US" sz="120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424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서비스 서버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Heroku</a:t>
                      </a:r>
                      <a:r>
                        <a:rPr lang="ko-KR" altLang="en-US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cloud</a:t>
                      </a:r>
                      <a:endParaRPr lang="ko-KR" altLang="en-US" sz="120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데모서비스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16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단말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Android / iOS</a:t>
                      </a:r>
                      <a:endParaRPr lang="ko-KR" altLang="en-US" sz="120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web-app application</a:t>
                      </a:r>
                      <a:endParaRPr lang="ko-KR" altLang="en-US" sz="120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232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LPWA</a:t>
                      </a:r>
                      <a:endParaRPr lang="ko-KR" altLang="en-US" sz="120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DISCO-475VG + codezoo NB-IOT</a:t>
                      </a:r>
                      <a:endParaRPr lang="ko-KR" altLang="en-US" sz="120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LPWA sensor</a:t>
                      </a:r>
                      <a:endParaRPr lang="ko-KR" altLang="en-US" sz="120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184012"/>
                  </a:ext>
                </a:extLst>
              </a:tr>
            </a:tbl>
          </a:graphicData>
        </a:graphic>
      </p:graphicFrame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DCB14CBF-62F4-41EA-9163-5F8E2AD7C7C4}"/>
              </a:ext>
            </a:extLst>
          </p:cNvPr>
          <p:cNvCxnSpPr>
            <a:cxnSpLocks/>
            <a:endCxn id="3084" idx="1"/>
          </p:cNvCxnSpPr>
          <p:nvPr/>
        </p:nvCxnSpPr>
        <p:spPr>
          <a:xfrm>
            <a:off x="3402772" y="2822334"/>
            <a:ext cx="139613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mbed cloud png에 대한 이미지 검색결과">
            <a:extLst>
              <a:ext uri="{FF2B5EF4-FFF2-40B4-BE49-F238E27FC236}">
                <a16:creationId xmlns:a16="http://schemas.microsoft.com/office/drawing/2014/main" id="{0CE6312E-FC03-486A-BF3B-29F3CB6B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68" y="2293789"/>
            <a:ext cx="966882" cy="96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CE1F4634-8A6C-4B61-AC75-AD3EF9A9F102}"/>
              </a:ext>
            </a:extLst>
          </p:cNvPr>
          <p:cNvCxnSpPr>
            <a:cxnSpLocks/>
            <a:stCxn id="3084" idx="3"/>
          </p:cNvCxnSpPr>
          <p:nvPr/>
        </p:nvCxnSpPr>
        <p:spPr>
          <a:xfrm>
            <a:off x="5496507" y="2822334"/>
            <a:ext cx="119881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D62C78DF-961A-4030-B610-2C7F91E79EF8}"/>
              </a:ext>
            </a:extLst>
          </p:cNvPr>
          <p:cNvCxnSpPr>
            <a:cxnSpLocks/>
            <a:endCxn id="3088" idx="1"/>
          </p:cNvCxnSpPr>
          <p:nvPr/>
        </p:nvCxnSpPr>
        <p:spPr>
          <a:xfrm flipV="1">
            <a:off x="7767899" y="2821931"/>
            <a:ext cx="1112510" cy="4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8" name="Picture 14" descr="iphone png에 대한 이미지 검색결과">
            <a:extLst>
              <a:ext uri="{FF2B5EF4-FFF2-40B4-BE49-F238E27FC236}">
                <a16:creationId xmlns:a16="http://schemas.microsoft.com/office/drawing/2014/main" id="{5C260E2A-72F1-4053-903D-C8F0DBA68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626" y="1293034"/>
            <a:ext cx="952827" cy="93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92EB85F8-505D-4655-B45D-308BF8B191CA}"/>
              </a:ext>
            </a:extLst>
          </p:cNvPr>
          <p:cNvSpPr/>
          <p:nvPr/>
        </p:nvSpPr>
        <p:spPr>
          <a:xfrm>
            <a:off x="667409" y="1219289"/>
            <a:ext cx="3376102" cy="29869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BAEEFC-4621-4EE6-B839-04DACE0C7C1B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pic>
        <p:nvPicPr>
          <p:cNvPr id="32" name="Picture 4" descr="stamp icon  png 이미지 검색결과&quot;">
            <a:extLst>
              <a:ext uri="{FF2B5EF4-FFF2-40B4-BE49-F238E27FC236}">
                <a16:creationId xmlns:a16="http://schemas.microsoft.com/office/drawing/2014/main" id="{CB23A08C-8B64-480E-A866-17AE38BA6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10" y="1328371"/>
            <a:ext cx="876333" cy="94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715FE4E-4A53-4E5B-B140-A664465586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952" y="2549641"/>
            <a:ext cx="957003" cy="682752"/>
          </a:xfrm>
          <a:prstGeom prst="rect">
            <a:avLst/>
          </a:prstGeom>
        </p:spPr>
      </p:pic>
      <p:pic>
        <p:nvPicPr>
          <p:cNvPr id="3076" name="Picture 4" descr="lipo battery 이미지 검색결과&quot;">
            <a:extLst>
              <a:ext uri="{FF2B5EF4-FFF2-40B4-BE49-F238E27FC236}">
                <a16:creationId xmlns:a16="http://schemas.microsoft.com/office/drawing/2014/main" id="{442A9896-2B9F-4E51-955B-08F2A327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38" y="2010386"/>
            <a:ext cx="629234" cy="6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p4056 이미지 검색결과&quot;">
            <a:extLst>
              <a:ext uri="{FF2B5EF4-FFF2-40B4-BE49-F238E27FC236}">
                <a16:creationId xmlns:a16="http://schemas.microsoft.com/office/drawing/2014/main" id="{C271CCFC-2998-4E98-9B7E-BF95AFDA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38" y="1398287"/>
            <a:ext cx="629234" cy="6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rvo motor 이미지 검색결과&quot;">
            <a:extLst>
              <a:ext uri="{FF2B5EF4-FFF2-40B4-BE49-F238E27FC236}">
                <a16:creationId xmlns:a16="http://schemas.microsoft.com/office/drawing/2014/main" id="{95285AE6-1A46-48A8-A1E0-48239418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79" y="2626157"/>
            <a:ext cx="870377" cy="63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erver png 이미지 검색결과&quot;">
            <a:extLst>
              <a:ext uri="{FF2B5EF4-FFF2-40B4-BE49-F238E27FC236}">
                <a16:creationId xmlns:a16="http://schemas.microsoft.com/office/drawing/2014/main" id="{1D8995CE-82AD-42F8-855F-A94C1E35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05" y="2283221"/>
            <a:ext cx="697602" cy="107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관련 이미지">
            <a:extLst>
              <a:ext uri="{FF2B5EF4-FFF2-40B4-BE49-F238E27FC236}">
                <a16:creationId xmlns:a16="http://schemas.microsoft.com/office/drawing/2014/main" id="{74A87329-BD82-4F60-8931-71E152F9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75" y="3325879"/>
            <a:ext cx="658102" cy="658102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CB97E25C-88FE-42FC-BE32-13D266DB5147}"/>
              </a:ext>
            </a:extLst>
          </p:cNvPr>
          <p:cNvCxnSpPr>
            <a:cxnSpLocks/>
            <a:stCxn id="3084" idx="3"/>
            <a:endCxn id="43" idx="1"/>
          </p:cNvCxnSpPr>
          <p:nvPr/>
        </p:nvCxnSpPr>
        <p:spPr>
          <a:xfrm>
            <a:off x="5496507" y="2822334"/>
            <a:ext cx="1397268" cy="8325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AF0841CE-7D88-4377-99CE-C67C19BBAD22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369061" y="1667554"/>
            <a:ext cx="5249409" cy="244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8" name="Picture 16" descr="thingspark">
            <a:extLst>
              <a:ext uri="{FF2B5EF4-FFF2-40B4-BE49-F238E27FC236}">
                <a16:creationId xmlns:a16="http://schemas.microsoft.com/office/drawing/2014/main" id="{5F9412BF-9B0A-4036-B944-419FE4D6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09" y="2689539"/>
            <a:ext cx="886155" cy="264784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직사각형 61">
            <a:extLst>
              <a:ext uri="{FF2B5EF4-FFF2-40B4-BE49-F238E27FC236}">
                <a16:creationId xmlns:a16="http://schemas.microsoft.com/office/drawing/2014/main" id="{534ECBF4-0C6C-4CCF-B60E-C18386D9C43A}"/>
              </a:ext>
            </a:extLst>
          </p:cNvPr>
          <p:cNvSpPr/>
          <p:nvPr/>
        </p:nvSpPr>
        <p:spPr>
          <a:xfrm>
            <a:off x="3002725" y="2993039"/>
            <a:ext cx="718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ESP12E</a:t>
            </a:r>
            <a:endParaRPr lang="ko-KR" altLang="en-US" sz="1050" dirty="0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AFBB882F-5652-48CD-9B74-F3E13B9B2835}"/>
              </a:ext>
            </a:extLst>
          </p:cNvPr>
          <p:cNvSpPr/>
          <p:nvPr/>
        </p:nvSpPr>
        <p:spPr>
          <a:xfrm>
            <a:off x="1315216" y="1552443"/>
            <a:ext cx="718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TP4056</a:t>
            </a:r>
            <a:endParaRPr lang="ko-KR" altLang="en-US" sz="1050" dirty="0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DB0D3C49-A3CE-46CF-A164-B7E16FEFAD80}"/>
              </a:ext>
            </a:extLst>
          </p:cNvPr>
          <p:cNvSpPr/>
          <p:nvPr/>
        </p:nvSpPr>
        <p:spPr>
          <a:xfrm>
            <a:off x="1334227" y="2178351"/>
            <a:ext cx="718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LiPo</a:t>
            </a:r>
            <a:endParaRPr lang="ko-KR" altLang="en-US" sz="1050" dirty="0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2C381004-3387-43F0-B12F-F5CD2DCCC748}"/>
              </a:ext>
            </a:extLst>
          </p:cNvPr>
          <p:cNvSpPr/>
          <p:nvPr/>
        </p:nvSpPr>
        <p:spPr>
          <a:xfrm>
            <a:off x="1392831" y="2684889"/>
            <a:ext cx="7184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Servo</a:t>
            </a:r>
          </a:p>
          <a:p>
            <a:pPr algn="ctr"/>
            <a:r>
              <a:rPr lang="en-US" altLang="ko-KR" sz="10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motor</a:t>
            </a:r>
            <a:endParaRPr lang="ko-KR" altLang="en-US" sz="1050" dirty="0"/>
          </a:p>
        </p:txBody>
      </p:sp>
      <p:cxnSp>
        <p:nvCxnSpPr>
          <p:cNvPr id="50" name="연결선: 구부러짐 49">
            <a:extLst>
              <a:ext uri="{FF2B5EF4-FFF2-40B4-BE49-F238E27FC236}">
                <a16:creationId xmlns:a16="http://schemas.microsoft.com/office/drawing/2014/main" id="{2B4F5558-09C2-4819-BBB9-1D6E7EB11D3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369061" y="1692026"/>
            <a:ext cx="237354" cy="78098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71B2E68E-FAA7-485C-A360-8ABF7F46C348}"/>
              </a:ext>
            </a:extLst>
          </p:cNvPr>
          <p:cNvSpPr/>
          <p:nvPr/>
        </p:nvSpPr>
        <p:spPr>
          <a:xfrm>
            <a:off x="4423435" y="3354003"/>
            <a:ext cx="14485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Pelion gateway</a:t>
            </a:r>
            <a:endParaRPr lang="ko-KR" altLang="en-US" sz="1200" dirty="0"/>
          </a:p>
        </p:txBody>
      </p:sp>
      <p:pic>
        <p:nvPicPr>
          <p:cNvPr id="70" name="그림 69">
            <a:extLst>
              <a:ext uri="{FF2B5EF4-FFF2-40B4-BE49-F238E27FC236}">
                <a16:creationId xmlns:a16="http://schemas.microsoft.com/office/drawing/2014/main" id="{8A3BE313-7683-4950-8E50-138BEDD14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84" y="3354003"/>
            <a:ext cx="825839" cy="825839"/>
          </a:xfrm>
          <a:prstGeom prst="rect">
            <a:avLst/>
          </a:prstGeom>
        </p:spPr>
      </p:pic>
      <p:pic>
        <p:nvPicPr>
          <p:cNvPr id="3092" name="Picture 20" descr="codezoo nb-iot 이미지 검색결과&quot;">
            <a:extLst>
              <a:ext uri="{FF2B5EF4-FFF2-40B4-BE49-F238E27FC236}">
                <a16:creationId xmlns:a16="http://schemas.microsoft.com/office/drawing/2014/main" id="{7C3FCE44-A1A5-4AA0-8DBC-BFB26259B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92388" y="3513305"/>
            <a:ext cx="405505" cy="68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B859D67C-DCD4-4E8F-A9E7-F7237F5C3418}"/>
              </a:ext>
            </a:extLst>
          </p:cNvPr>
          <p:cNvCxnSpPr>
            <a:cxnSpLocks/>
            <a:stCxn id="3092" idx="2"/>
            <a:endCxn id="3084" idx="1"/>
          </p:cNvCxnSpPr>
          <p:nvPr/>
        </p:nvCxnSpPr>
        <p:spPr>
          <a:xfrm flipV="1">
            <a:off x="3937359" y="2822334"/>
            <a:ext cx="861546" cy="10331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A298BB3C-1D1F-40AB-A456-86DD7E12E725}"/>
              </a:ext>
            </a:extLst>
          </p:cNvPr>
          <p:cNvSpPr/>
          <p:nvPr/>
        </p:nvSpPr>
        <p:spPr>
          <a:xfrm>
            <a:off x="3372410" y="2574742"/>
            <a:ext cx="718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WiFi</a:t>
            </a:r>
            <a:endParaRPr lang="ko-KR" altLang="en-US" sz="1050" dirty="0"/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94EFB2A2-1965-4446-8514-A7386D065B10}"/>
              </a:ext>
            </a:extLst>
          </p:cNvPr>
          <p:cNvSpPr/>
          <p:nvPr/>
        </p:nvSpPr>
        <p:spPr>
          <a:xfrm>
            <a:off x="3954197" y="3659626"/>
            <a:ext cx="718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LPWA</a:t>
            </a:r>
            <a:endParaRPr lang="ko-KR" altLang="en-US" sz="1050" dirty="0"/>
          </a:p>
        </p:txBody>
      </p:sp>
      <p:pic>
        <p:nvPicPr>
          <p:cNvPr id="3094" name="Picture 22" descr="freeboard icon 이미지 검색결과&quot;">
            <a:extLst>
              <a:ext uri="{FF2B5EF4-FFF2-40B4-BE49-F238E27FC236}">
                <a16:creationId xmlns:a16="http://schemas.microsoft.com/office/drawing/2014/main" id="{829FA2F4-F989-4F44-B0A7-591B1AC5F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268" y="3261512"/>
            <a:ext cx="1033466" cy="8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직사각형 82">
            <a:extLst>
              <a:ext uri="{FF2B5EF4-FFF2-40B4-BE49-F238E27FC236}">
                <a16:creationId xmlns:a16="http://schemas.microsoft.com/office/drawing/2014/main" id="{4F3198F4-C043-4E51-895E-C364102BBEFB}"/>
              </a:ext>
            </a:extLst>
          </p:cNvPr>
          <p:cNvSpPr/>
          <p:nvPr/>
        </p:nvSpPr>
        <p:spPr>
          <a:xfrm>
            <a:off x="6836919" y="4071128"/>
            <a:ext cx="718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dweet.io</a:t>
            </a:r>
            <a:endParaRPr lang="ko-KR" altLang="en-US" sz="1050" dirty="0"/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C0EF08A0-7C00-47E3-B542-C159D809CD26}"/>
              </a:ext>
            </a:extLst>
          </p:cNvPr>
          <p:cNvSpPr/>
          <p:nvPr/>
        </p:nvSpPr>
        <p:spPr>
          <a:xfrm>
            <a:off x="7845903" y="4071128"/>
            <a:ext cx="718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freeboard</a:t>
            </a:r>
            <a:endParaRPr lang="ko-KR" altLang="en-US" sz="1050" dirty="0"/>
          </a:p>
        </p:txBody>
      </p:sp>
      <p:pic>
        <p:nvPicPr>
          <p:cNvPr id="3098" name="Picture 26" descr="dashboard icon 이미지 검색결과&quot;">
            <a:extLst>
              <a:ext uri="{FF2B5EF4-FFF2-40B4-BE49-F238E27FC236}">
                <a16:creationId xmlns:a16="http://schemas.microsoft.com/office/drawing/2014/main" id="{63054C50-C859-4264-B2AC-777740D7C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695" y="2394687"/>
            <a:ext cx="832758" cy="83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직사각형 86">
            <a:extLst>
              <a:ext uri="{FF2B5EF4-FFF2-40B4-BE49-F238E27FC236}">
                <a16:creationId xmlns:a16="http://schemas.microsoft.com/office/drawing/2014/main" id="{B41ACEA8-10C5-4549-97D3-4D3587DA8087}"/>
              </a:ext>
            </a:extLst>
          </p:cNvPr>
          <p:cNvSpPr/>
          <p:nvPr/>
        </p:nvSpPr>
        <p:spPr>
          <a:xfrm>
            <a:off x="4606543" y="1219289"/>
            <a:ext cx="1444023" cy="2986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7D5D9AA9-C210-4AA0-B639-A2401FCE7556}"/>
              </a:ext>
            </a:extLst>
          </p:cNvPr>
          <p:cNvSpPr/>
          <p:nvPr/>
        </p:nvSpPr>
        <p:spPr>
          <a:xfrm>
            <a:off x="10182516" y="1223782"/>
            <a:ext cx="1228946" cy="1069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100" name="Picture 28" descr="sensor icon 이미지 검색결과&quot;">
            <a:extLst>
              <a:ext uri="{FF2B5EF4-FFF2-40B4-BE49-F238E27FC236}">
                <a16:creationId xmlns:a16="http://schemas.microsoft.com/office/drawing/2014/main" id="{333C682F-8D6E-4C5B-860D-22EA4F310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75" y="3591938"/>
            <a:ext cx="545029" cy="5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7F33D0B-85AD-49F7-90BA-F314ADB6B4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80568" y="3820931"/>
            <a:ext cx="940569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B2E6EBE4-F460-46CC-BDF5-9402C1F43EB9}"/>
              </a:ext>
            </a:extLst>
          </p:cNvPr>
          <p:cNvSpPr/>
          <p:nvPr/>
        </p:nvSpPr>
        <p:spPr>
          <a:xfrm rot="16200000">
            <a:off x="11514212" y="5810331"/>
            <a:ext cx="427475" cy="1899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96953C92-0A46-49BF-A7FE-A63978C7F973}"/>
              </a:ext>
            </a:extLst>
          </p:cNvPr>
          <p:cNvSpPr/>
          <p:nvPr/>
        </p:nvSpPr>
        <p:spPr>
          <a:xfrm rot="16200000">
            <a:off x="10349942" y="5801297"/>
            <a:ext cx="427475" cy="18990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A1714BC8-622E-4EC0-AFD6-929F16FB7325}"/>
              </a:ext>
            </a:extLst>
          </p:cNvPr>
          <p:cNvSpPr/>
          <p:nvPr/>
        </p:nvSpPr>
        <p:spPr>
          <a:xfrm>
            <a:off x="11473969" y="3931799"/>
            <a:ext cx="427475" cy="1348710"/>
          </a:xfrm>
          <a:prstGeom prst="roundRect">
            <a:avLst>
              <a:gd name="adj" fmla="val 3833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691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Challenges &amp; Overcomes (1/4)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C4BB629-7510-49A0-9600-9C4BD9F649F0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D907A9C-6338-4614-94BB-18686683E4F7}"/>
              </a:ext>
            </a:extLst>
          </p:cNvPr>
          <p:cNvSpPr/>
          <p:nvPr/>
        </p:nvSpPr>
        <p:spPr>
          <a:xfrm>
            <a:off x="457761" y="1269107"/>
            <a:ext cx="11276477" cy="2081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정전식 터치 </a:t>
            </a:r>
            <a:r>
              <a:rPr lang="en-US" altLang="ko-KR" sz="28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/ </a:t>
            </a:r>
            <a:r>
              <a:rPr lang="ko-KR" altLang="en-US" sz="28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기구 구현</a:t>
            </a:r>
            <a:endParaRPr lang="en-US" altLang="ko-KR" sz="2800" b="1" dirty="0">
              <a:solidFill>
                <a:schemeClr val="accent2">
                  <a:lumMod val="50000"/>
                </a:schemeClr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정전 터치의 접점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(3mm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이상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 :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동선 → 압정 →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M4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서포트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적정 멀티 터치코드 구현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(4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개 이상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):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아이폰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(5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개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),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안드로이드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(2-11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개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별도 접지유도장치 없이 구현 어려움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: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정적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전기적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:mux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(CD74HC4067)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→ 동적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물리적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: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서보모터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2000" strike="sngStrike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솔레노이드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  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6A551C4-3C12-440D-B8AC-0D11CE2DACE0}"/>
              </a:ext>
            </a:extLst>
          </p:cNvPr>
          <p:cNvGrpSpPr/>
          <p:nvPr/>
        </p:nvGrpSpPr>
        <p:grpSpPr>
          <a:xfrm>
            <a:off x="371692" y="3640456"/>
            <a:ext cx="9498508" cy="2720979"/>
            <a:chOff x="574256" y="2205990"/>
            <a:chExt cx="13067011" cy="3146971"/>
          </a:xfrm>
        </p:grpSpPr>
        <p:pic>
          <p:nvPicPr>
            <p:cNvPr id="4" name="그림 3" descr="실내, 앉아있는, 테이블, 하얀색이(가) 표시된 사진&#10;&#10;자동 생성된 설명">
              <a:extLst>
                <a:ext uri="{FF2B5EF4-FFF2-40B4-BE49-F238E27FC236}">
                  <a16:creationId xmlns:a16="http://schemas.microsoft.com/office/drawing/2014/main" id="{217CA20C-5132-4687-9CB2-014B6E6C8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457" y="2205990"/>
              <a:ext cx="2160000" cy="2880000"/>
            </a:xfrm>
            <a:prstGeom prst="rect">
              <a:avLst/>
            </a:prstGeom>
          </p:spPr>
        </p:pic>
        <p:pic>
          <p:nvPicPr>
            <p:cNvPr id="8" name="그림 7" descr="실내, 컴퓨터, 테이블, 키보드이(가) 표시된 사진&#10;&#10;자동 생성된 설명">
              <a:extLst>
                <a:ext uri="{FF2B5EF4-FFF2-40B4-BE49-F238E27FC236}">
                  <a16:creationId xmlns:a16="http://schemas.microsoft.com/office/drawing/2014/main" id="{4BD91CEC-1E26-426A-BE1C-A72B595C2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323" y="2205990"/>
              <a:ext cx="2160000" cy="2880000"/>
            </a:xfrm>
            <a:prstGeom prst="rect">
              <a:avLst/>
            </a:prstGeom>
          </p:spPr>
        </p:pic>
        <p:pic>
          <p:nvPicPr>
            <p:cNvPr id="11" name="그림 10" descr="실내, 앉아있는, 테이블, 컴퓨터이(가) 표시된 사진&#10;&#10;자동 생성된 설명">
              <a:extLst>
                <a:ext uri="{FF2B5EF4-FFF2-40B4-BE49-F238E27FC236}">
                  <a16:creationId xmlns:a16="http://schemas.microsoft.com/office/drawing/2014/main" id="{19505DEC-2455-445F-AB84-EA044D53B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390" y="2205990"/>
              <a:ext cx="2160000" cy="2880000"/>
            </a:xfrm>
            <a:prstGeom prst="rect">
              <a:avLst/>
            </a:prstGeom>
          </p:spPr>
        </p:pic>
        <p:pic>
          <p:nvPicPr>
            <p:cNvPr id="13" name="그림 12" descr="음식이(가) 표시된 사진&#10;&#10;자동 생성된 설명">
              <a:extLst>
                <a:ext uri="{FF2B5EF4-FFF2-40B4-BE49-F238E27FC236}">
                  <a16:creationId xmlns:a16="http://schemas.microsoft.com/office/drawing/2014/main" id="{3FE1A353-A0E4-4048-94E8-61B6C0BAF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56" y="2205990"/>
              <a:ext cx="2160000" cy="2880000"/>
            </a:xfrm>
            <a:prstGeom prst="rect">
              <a:avLst/>
            </a:prstGeom>
          </p:spPr>
        </p:pic>
        <p:pic>
          <p:nvPicPr>
            <p:cNvPr id="16" name="그림 15" descr="실내, 컴퓨터, 책상, 키보드이(가) 표시된 사진&#10;&#10;자동 생성된 설명">
              <a:extLst>
                <a:ext uri="{FF2B5EF4-FFF2-40B4-BE49-F238E27FC236}">
                  <a16:creationId xmlns:a16="http://schemas.microsoft.com/office/drawing/2014/main" id="{48144AA4-694D-4945-B263-97695E800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524" y="2205990"/>
              <a:ext cx="2157752" cy="2880000"/>
            </a:xfrm>
            <a:prstGeom prst="rect">
              <a:avLst/>
            </a:prstGeom>
          </p:spPr>
        </p:pic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8BA82364-8643-4092-916D-14D0B5F11C3F}"/>
                </a:ext>
              </a:extLst>
            </p:cNvPr>
            <p:cNvSpPr/>
            <p:nvPr/>
          </p:nvSpPr>
          <p:spPr>
            <a:xfrm>
              <a:off x="574256" y="5085990"/>
              <a:ext cx="2157751" cy="266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1) </a:t>
              </a:r>
              <a:r>
                <a:rPr lang="ko-KR" altLang="en-US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종이박스 </a:t>
              </a:r>
              <a:r>
                <a:rPr lang="en-US" altLang="ko-KR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+ </a:t>
              </a:r>
              <a:r>
                <a:rPr lang="ko-KR" altLang="en-US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미니터치 펜</a:t>
              </a:r>
              <a:endParaRPr lang="ko-KR" altLang="en-US" sz="900" dirty="0"/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4D0D2C84-4CE9-4370-AAE1-2095AFD19E18}"/>
                </a:ext>
              </a:extLst>
            </p:cNvPr>
            <p:cNvSpPr/>
            <p:nvPr/>
          </p:nvSpPr>
          <p:spPr>
            <a:xfrm>
              <a:off x="2758075" y="5085990"/>
              <a:ext cx="2157751" cy="266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2) </a:t>
              </a:r>
              <a:r>
                <a:rPr lang="ko-KR" altLang="en-US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고무팁 </a:t>
              </a:r>
              <a:r>
                <a:rPr lang="en-US" altLang="ko-KR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+ 3D</a:t>
              </a:r>
              <a:r>
                <a:rPr lang="ko-KR" altLang="en-US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모형</a:t>
              </a:r>
              <a:r>
                <a:rPr lang="en-US" altLang="ko-KR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/</a:t>
              </a:r>
              <a:r>
                <a:rPr lang="ko-KR" altLang="en-US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구리선</a:t>
              </a:r>
              <a:endParaRPr lang="ko-KR" altLang="en-US" sz="900" dirty="0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1A6DBE31-F99F-4494-A97E-C09090C71E85}"/>
                </a:ext>
              </a:extLst>
            </p:cNvPr>
            <p:cNvSpPr/>
            <p:nvPr/>
          </p:nvSpPr>
          <p:spPr>
            <a:xfrm>
              <a:off x="4946390" y="5085990"/>
              <a:ext cx="2157751" cy="266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3) </a:t>
              </a:r>
              <a:r>
                <a:rPr lang="ko-KR" altLang="en-US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고무팁 </a:t>
              </a:r>
              <a:r>
                <a:rPr lang="en-US" altLang="ko-KR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+ 3D</a:t>
              </a:r>
              <a:r>
                <a:rPr lang="ko-KR" altLang="en-US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모형</a:t>
              </a:r>
              <a:r>
                <a:rPr lang="en-US" altLang="ko-KR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/</a:t>
              </a:r>
              <a:r>
                <a:rPr lang="ko-KR" altLang="en-US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케이블</a:t>
              </a:r>
              <a:endParaRPr lang="ko-KR" altLang="en-US" sz="900" dirty="0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939B06E6-53C4-498B-8034-E71582196A78}"/>
                </a:ext>
              </a:extLst>
            </p:cNvPr>
            <p:cNvSpPr/>
            <p:nvPr/>
          </p:nvSpPr>
          <p:spPr>
            <a:xfrm>
              <a:off x="7136955" y="5081396"/>
              <a:ext cx="2155501" cy="266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4) </a:t>
              </a:r>
              <a:r>
                <a:rPr lang="ko-KR" altLang="en-US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압정</a:t>
              </a:r>
              <a:r>
                <a:rPr lang="en-US" altLang="ko-KR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+3D</a:t>
              </a:r>
              <a:r>
                <a:rPr lang="ko-KR" altLang="en-US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모형</a:t>
              </a:r>
              <a:endParaRPr lang="ko-KR" altLang="en-US" sz="900" dirty="0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C65DAA51-E5D7-4AAE-975F-0D3D177A1927}"/>
                </a:ext>
              </a:extLst>
            </p:cNvPr>
            <p:cNvSpPr/>
            <p:nvPr/>
          </p:nvSpPr>
          <p:spPr>
            <a:xfrm>
              <a:off x="9325271" y="5081396"/>
              <a:ext cx="4315996" cy="266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5) M4</a:t>
              </a:r>
              <a:r>
                <a:rPr lang="ko-KR" altLang="en-US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서포트</a:t>
              </a:r>
              <a:r>
                <a:rPr lang="en-US" altLang="ko-KR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+</a:t>
              </a:r>
              <a:r>
                <a:rPr lang="ko-KR" altLang="en-US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서보모터</a:t>
              </a:r>
              <a:r>
                <a:rPr lang="en-US" altLang="ko-KR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+</a:t>
              </a:r>
              <a:r>
                <a:rPr lang="ko-KR" altLang="en-US" sz="9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하드보드</a:t>
              </a:r>
              <a:endParaRPr lang="ko-KR" altLang="en-US" sz="900" dirty="0"/>
            </a:p>
          </p:txBody>
        </p:sp>
      </p:grp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9DEA7C90-582A-41D3-A48D-76007EDD00D4}"/>
              </a:ext>
            </a:extLst>
          </p:cNvPr>
          <p:cNvSpPr/>
          <p:nvPr/>
        </p:nvSpPr>
        <p:spPr>
          <a:xfrm>
            <a:off x="10595764" y="3767652"/>
            <a:ext cx="1074420" cy="183985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B4C76EFD-14AA-4733-9CFC-B8B0D5A350CB}"/>
              </a:ext>
            </a:extLst>
          </p:cNvPr>
          <p:cNvSpPr/>
          <p:nvPr/>
        </p:nvSpPr>
        <p:spPr>
          <a:xfrm>
            <a:off x="10417449" y="5588742"/>
            <a:ext cx="1475620" cy="39776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F2EEE95-4F85-475C-BFB2-6BB4028FE70B}"/>
              </a:ext>
            </a:extLst>
          </p:cNvPr>
          <p:cNvSpPr/>
          <p:nvPr/>
        </p:nvSpPr>
        <p:spPr>
          <a:xfrm>
            <a:off x="10527184" y="4354679"/>
            <a:ext cx="68580" cy="285750"/>
          </a:xfrm>
          <a:prstGeom prst="rect">
            <a:avLst/>
          </a:prstGeom>
          <a:solidFill>
            <a:srgbClr val="D6A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98BF484C-DFA7-4DBC-9D5F-077F2DC87658}"/>
              </a:ext>
            </a:extLst>
          </p:cNvPr>
          <p:cNvSpPr/>
          <p:nvPr/>
        </p:nvSpPr>
        <p:spPr>
          <a:xfrm>
            <a:off x="10489460" y="3883292"/>
            <a:ext cx="427475" cy="285750"/>
          </a:xfrm>
          <a:prstGeom prst="roundRect">
            <a:avLst>
              <a:gd name="adj" fmla="val 3833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31C9BA57-3B32-4D6F-BB13-108B7057FA31}"/>
              </a:ext>
            </a:extLst>
          </p:cNvPr>
          <p:cNvSpPr/>
          <p:nvPr/>
        </p:nvSpPr>
        <p:spPr>
          <a:xfrm>
            <a:off x="10417449" y="4156054"/>
            <a:ext cx="427475" cy="285750"/>
          </a:xfrm>
          <a:prstGeom prst="roundRect">
            <a:avLst>
              <a:gd name="adj" fmla="val 3833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2B1BAA9F-B712-4756-87CB-248E709C23BD}"/>
              </a:ext>
            </a:extLst>
          </p:cNvPr>
          <p:cNvSpPr/>
          <p:nvPr/>
        </p:nvSpPr>
        <p:spPr>
          <a:xfrm>
            <a:off x="10430585" y="4627441"/>
            <a:ext cx="427475" cy="285750"/>
          </a:xfrm>
          <a:prstGeom prst="roundRect">
            <a:avLst>
              <a:gd name="adj" fmla="val 3833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A4D511D4-7BAD-4CEC-BC50-3E155304ABE5}"/>
              </a:ext>
            </a:extLst>
          </p:cNvPr>
          <p:cNvSpPr/>
          <p:nvPr/>
        </p:nvSpPr>
        <p:spPr>
          <a:xfrm>
            <a:off x="10499165" y="4900203"/>
            <a:ext cx="427475" cy="285750"/>
          </a:xfrm>
          <a:prstGeom prst="roundRect">
            <a:avLst>
              <a:gd name="adj" fmla="val 3833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9E24D08D-186E-457A-9517-9C6E9DB85778}"/>
              </a:ext>
            </a:extLst>
          </p:cNvPr>
          <p:cNvSpPr/>
          <p:nvPr/>
        </p:nvSpPr>
        <p:spPr>
          <a:xfrm rot="700152">
            <a:off x="11213813" y="3870573"/>
            <a:ext cx="650954" cy="3463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420E1E48-9C95-407C-8D5E-A00138D7CE10}"/>
              </a:ext>
            </a:extLst>
          </p:cNvPr>
          <p:cNvSpPr/>
          <p:nvPr/>
        </p:nvSpPr>
        <p:spPr>
          <a:xfrm>
            <a:off x="10916935" y="5371591"/>
            <a:ext cx="484802" cy="30545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52F908F6-4E76-4EE3-8E6A-C9162AFA2D54}"/>
              </a:ext>
            </a:extLst>
          </p:cNvPr>
          <p:cNvSpPr/>
          <p:nvPr/>
        </p:nvSpPr>
        <p:spPr>
          <a:xfrm>
            <a:off x="11001053" y="4209325"/>
            <a:ext cx="447512" cy="70183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94CADABA-C499-4E02-B3DA-3532D23FA9BF}"/>
              </a:ext>
            </a:extLst>
          </p:cNvPr>
          <p:cNvSpPr/>
          <p:nvPr/>
        </p:nvSpPr>
        <p:spPr>
          <a:xfrm>
            <a:off x="11111320" y="5698241"/>
            <a:ext cx="484584" cy="59830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F34E7BE4-96F2-4E6C-AB43-024969F314ED}"/>
              </a:ext>
            </a:extLst>
          </p:cNvPr>
          <p:cNvSpPr/>
          <p:nvPr/>
        </p:nvSpPr>
        <p:spPr>
          <a:xfrm rot="16200000">
            <a:off x="11234828" y="5817940"/>
            <a:ext cx="427475" cy="1899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7" name="연결선: 구부러짐 26">
            <a:extLst>
              <a:ext uri="{FF2B5EF4-FFF2-40B4-BE49-F238E27FC236}">
                <a16:creationId xmlns:a16="http://schemas.microsoft.com/office/drawing/2014/main" id="{059B7361-95AE-414A-801E-E2D4B7EE9D4C}"/>
              </a:ext>
            </a:extLst>
          </p:cNvPr>
          <p:cNvCxnSpPr>
            <a:cxnSpLocks/>
            <a:stCxn id="20" idx="1"/>
            <a:endCxn id="56" idx="3"/>
          </p:cNvCxnSpPr>
          <p:nvPr/>
        </p:nvCxnSpPr>
        <p:spPr>
          <a:xfrm rot="10800000" flipH="1" flipV="1">
            <a:off x="10527184" y="4497554"/>
            <a:ext cx="921382" cy="1201602"/>
          </a:xfrm>
          <a:prstGeom prst="curvedConnector4">
            <a:avLst>
              <a:gd name="adj1" fmla="val 54583"/>
              <a:gd name="adj2" fmla="val 6088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AE916E35-0035-4A91-BED2-EDA63BD63E22}"/>
              </a:ext>
            </a:extLst>
          </p:cNvPr>
          <p:cNvSpPr/>
          <p:nvPr/>
        </p:nvSpPr>
        <p:spPr>
          <a:xfrm>
            <a:off x="9895996" y="4394004"/>
            <a:ext cx="718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50">
                <a:latin typeface="나눔바른펜" panose="020B0503000000000000" pitchFamily="50" charset="-127"/>
                <a:ea typeface="나눔바른펜" panose="020B0503000000000000" pitchFamily="50" charset="-127"/>
              </a:rPr>
              <a:t>압정</a:t>
            </a:r>
            <a:endParaRPr lang="ko-KR" altLang="en-US" sz="1050" dirty="0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4C6983B0-F214-4F42-8D54-881AEB9F933F}"/>
              </a:ext>
            </a:extLst>
          </p:cNvPr>
          <p:cNvSpPr/>
          <p:nvPr/>
        </p:nvSpPr>
        <p:spPr>
          <a:xfrm>
            <a:off x="10814937" y="5368048"/>
            <a:ext cx="718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50" dirty="0"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서보모터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cxnSp>
        <p:nvCxnSpPr>
          <p:cNvPr id="64" name="연결선: 구부러짐 63">
            <a:extLst>
              <a:ext uri="{FF2B5EF4-FFF2-40B4-BE49-F238E27FC236}">
                <a16:creationId xmlns:a16="http://schemas.microsoft.com/office/drawing/2014/main" id="{87FB9874-1246-46C1-8A00-156164799AE1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0595764" y="4497554"/>
            <a:ext cx="1148462" cy="1456989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연결선: 구부러짐 70">
            <a:extLst>
              <a:ext uri="{FF2B5EF4-FFF2-40B4-BE49-F238E27FC236}">
                <a16:creationId xmlns:a16="http://schemas.microsoft.com/office/drawing/2014/main" id="{349AF9DB-CCAE-40C3-919E-B49788F6E5E3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H="1" flipV="1">
            <a:off x="10527183" y="4497554"/>
            <a:ext cx="51435" cy="1488956"/>
          </a:xfrm>
          <a:prstGeom prst="curvedConnector4">
            <a:avLst>
              <a:gd name="adj1" fmla="val 844444"/>
              <a:gd name="adj2" fmla="val 5479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 descr="x png에 대한 이미지 검색결과">
            <a:extLst>
              <a:ext uri="{FF2B5EF4-FFF2-40B4-BE49-F238E27FC236}">
                <a16:creationId xmlns:a16="http://schemas.microsoft.com/office/drawing/2014/main" id="{DB43CC72-6E88-4B1C-8396-88A1F4CF5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77" y="3909261"/>
            <a:ext cx="1026176" cy="5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x png에 대한 이미지 검색결과">
            <a:extLst>
              <a:ext uri="{FF2B5EF4-FFF2-40B4-BE49-F238E27FC236}">
                <a16:creationId xmlns:a16="http://schemas.microsoft.com/office/drawing/2014/main" id="{F781770B-5A2C-42B5-8A43-82F1907B0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19" y="5524469"/>
            <a:ext cx="1026176" cy="5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x png에 대한 이미지 검색결과">
            <a:extLst>
              <a:ext uri="{FF2B5EF4-FFF2-40B4-BE49-F238E27FC236}">
                <a16:creationId xmlns:a16="http://schemas.microsoft.com/office/drawing/2014/main" id="{E2777645-F744-48E5-BAAA-2FFE75AF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58" y="4595874"/>
            <a:ext cx="1026176" cy="5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x png에 대한 이미지 검색결과">
            <a:extLst>
              <a:ext uri="{FF2B5EF4-FFF2-40B4-BE49-F238E27FC236}">
                <a16:creationId xmlns:a16="http://schemas.microsoft.com/office/drawing/2014/main" id="{F851372A-3BAD-40CD-96F4-CBAD325BB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970" y="4316650"/>
            <a:ext cx="1026176" cy="5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EB41BBF6-9A78-4349-A613-DA016592145F}"/>
              </a:ext>
            </a:extLst>
          </p:cNvPr>
          <p:cNvSpPr/>
          <p:nvPr/>
        </p:nvSpPr>
        <p:spPr>
          <a:xfrm rot="37867">
            <a:off x="9772049" y="1533704"/>
            <a:ext cx="1044000" cy="1044000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36CA98FA-7BC1-4C67-8608-BA5757262FA4}"/>
              </a:ext>
            </a:extLst>
          </p:cNvPr>
          <p:cNvSpPr/>
          <p:nvPr/>
        </p:nvSpPr>
        <p:spPr>
          <a:xfrm rot="37867">
            <a:off x="9659648" y="2445572"/>
            <a:ext cx="235049" cy="237136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M</a:t>
            </a:r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44F08581-9BFF-44CD-9571-7776EEABAA63}"/>
              </a:ext>
            </a:extLst>
          </p:cNvPr>
          <p:cNvSpPr/>
          <p:nvPr/>
        </p:nvSpPr>
        <p:spPr>
          <a:xfrm rot="37867">
            <a:off x="10161858" y="2235742"/>
            <a:ext cx="235049" cy="2371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180</a:t>
            </a: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0C4C7D60-9436-4DEB-A5F9-34E910465D26}"/>
              </a:ext>
            </a:extLst>
          </p:cNvPr>
          <p:cNvSpPr/>
          <p:nvPr/>
        </p:nvSpPr>
        <p:spPr>
          <a:xfrm rot="37867">
            <a:off x="9660123" y="1426082"/>
            <a:ext cx="235049" cy="237136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M</a:t>
            </a:r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id="{C7B426D0-E4AF-46DB-86DB-8B985EB913B9}"/>
              </a:ext>
            </a:extLst>
          </p:cNvPr>
          <p:cNvSpPr/>
          <p:nvPr/>
        </p:nvSpPr>
        <p:spPr>
          <a:xfrm rot="37867">
            <a:off x="10716215" y="1443918"/>
            <a:ext cx="235049" cy="237136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M</a:t>
            </a:r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3762F822-2EEA-41B2-827E-A462A2CEF16C}"/>
              </a:ext>
            </a:extLst>
          </p:cNvPr>
          <p:cNvSpPr/>
          <p:nvPr/>
        </p:nvSpPr>
        <p:spPr>
          <a:xfrm rot="1757624">
            <a:off x="9837783" y="1616872"/>
            <a:ext cx="900000" cy="90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CAB936F5-4DAE-4C01-8374-039802CCB484}"/>
              </a:ext>
            </a:extLst>
          </p:cNvPr>
          <p:cNvSpPr/>
          <p:nvPr/>
        </p:nvSpPr>
        <p:spPr>
          <a:xfrm rot="37867">
            <a:off x="10172147" y="1651994"/>
            <a:ext cx="235049" cy="2371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0</a:t>
            </a:r>
          </a:p>
        </p:txBody>
      </p:sp>
      <p:cxnSp>
        <p:nvCxnSpPr>
          <p:cNvPr id="6" name="연결선: 구부러짐 5">
            <a:extLst>
              <a:ext uri="{FF2B5EF4-FFF2-40B4-BE49-F238E27FC236}">
                <a16:creationId xmlns:a16="http://schemas.microsoft.com/office/drawing/2014/main" id="{EABE75B7-3943-467B-B6A4-EC12F8B973E9}"/>
              </a:ext>
            </a:extLst>
          </p:cNvPr>
          <p:cNvCxnSpPr>
            <a:cxnSpLocks/>
            <a:stCxn id="59" idx="2"/>
            <a:endCxn id="44" idx="2"/>
          </p:cNvCxnSpPr>
          <p:nvPr/>
        </p:nvCxnSpPr>
        <p:spPr>
          <a:xfrm rot="10800000" flipV="1">
            <a:off x="10161866" y="1769267"/>
            <a:ext cx="10289" cy="583748"/>
          </a:xfrm>
          <a:prstGeom prst="curvedConnector3">
            <a:avLst>
              <a:gd name="adj1" fmla="val 232185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14" descr="사진 설명이 없습니다.">
            <a:extLst>
              <a:ext uri="{FF2B5EF4-FFF2-40B4-BE49-F238E27FC236}">
                <a16:creationId xmlns:a16="http://schemas.microsoft.com/office/drawing/2014/main" id="{1C62E5CD-CAF7-4234-ABD1-C22C4CFC3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501" y="3640455"/>
            <a:ext cx="1566850" cy="24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53542884-32F0-4FD2-A10F-22EFE695ED7E}"/>
              </a:ext>
            </a:extLst>
          </p:cNvPr>
          <p:cNvSpPr/>
          <p:nvPr/>
        </p:nvSpPr>
        <p:spPr>
          <a:xfrm>
            <a:off x="10850574" y="4409088"/>
            <a:ext cx="718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ESP12E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691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Challenges &amp; Overcomes (2/4)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C4BB629-7510-49A0-9600-9C4BD9F649F0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D907A9C-6338-4614-94BB-18686683E4F7}"/>
              </a:ext>
            </a:extLst>
          </p:cNvPr>
          <p:cNvSpPr/>
          <p:nvPr/>
        </p:nvSpPr>
        <p:spPr>
          <a:xfrm>
            <a:off x="457761" y="1269107"/>
            <a:ext cx="11276477" cy="2081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스탬프 터치코드 설계 및 구현</a:t>
            </a:r>
            <a:endParaRPr lang="en-US" altLang="ko-KR" sz="2800" b="1" dirty="0">
              <a:solidFill>
                <a:schemeClr val="accent2">
                  <a:lumMod val="50000"/>
                </a:schemeClr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정전방식의 비정밀성과 회전입력에 대한 대응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정전방식의 비정밀성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⇒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해석가능한 화면을 쪼개서 수렴해석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회전입력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⇒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마커를 활용한 위상보정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FED0582-4DB9-4C95-8BEF-809254D78C21}"/>
              </a:ext>
            </a:extLst>
          </p:cNvPr>
          <p:cNvGrpSpPr/>
          <p:nvPr/>
        </p:nvGrpSpPr>
        <p:grpSpPr>
          <a:xfrm>
            <a:off x="2797167" y="5066945"/>
            <a:ext cx="7682575" cy="1726594"/>
            <a:chOff x="999200" y="4975085"/>
            <a:chExt cx="7682575" cy="1726594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DF76120E-2EB5-4356-B4BC-2E01131D3826}"/>
                </a:ext>
              </a:extLst>
            </p:cNvPr>
            <p:cNvGrpSpPr/>
            <p:nvPr/>
          </p:nvGrpSpPr>
          <p:grpSpPr>
            <a:xfrm rot="17040277">
              <a:off x="5038911" y="5030583"/>
              <a:ext cx="1339942" cy="1627666"/>
              <a:chOff x="845387" y="4600962"/>
              <a:chExt cx="1339942" cy="1627666"/>
            </a:xfrm>
          </p:grpSpPr>
          <p:grpSp>
            <p:nvGrpSpPr>
              <p:cNvPr id="41" name="그룹 40">
                <a:extLst>
                  <a:ext uri="{FF2B5EF4-FFF2-40B4-BE49-F238E27FC236}">
                    <a16:creationId xmlns:a16="http://schemas.microsoft.com/office/drawing/2014/main" id="{35D7676B-FC0B-4AC5-B9A7-96E8851C3C64}"/>
                  </a:ext>
                </a:extLst>
              </p:cNvPr>
              <p:cNvGrpSpPr/>
              <p:nvPr/>
            </p:nvGrpSpPr>
            <p:grpSpPr>
              <a:xfrm>
                <a:off x="845387" y="4600962"/>
                <a:ext cx="1339942" cy="1627666"/>
                <a:chOff x="739214" y="2409065"/>
                <a:chExt cx="1339942" cy="1627666"/>
              </a:xfrm>
            </p:grpSpPr>
            <p:sp>
              <p:nvSpPr>
                <p:cNvPr id="42" name="직사각형 41">
                  <a:extLst>
                    <a:ext uri="{FF2B5EF4-FFF2-40B4-BE49-F238E27FC236}">
                      <a16:creationId xmlns:a16="http://schemas.microsoft.com/office/drawing/2014/main" id="{017064B5-44F3-4113-AE9C-628EFA3DA3EC}"/>
                    </a:ext>
                  </a:extLst>
                </p:cNvPr>
                <p:cNvSpPr/>
                <p:nvPr/>
              </p:nvSpPr>
              <p:spPr>
                <a:xfrm rot="19880243">
                  <a:off x="1035156" y="2699844"/>
                  <a:ext cx="1044000" cy="1044000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44" name="타원 43">
                  <a:extLst>
                    <a:ext uri="{FF2B5EF4-FFF2-40B4-BE49-F238E27FC236}">
                      <a16:creationId xmlns:a16="http://schemas.microsoft.com/office/drawing/2014/main" id="{A8C1AA7D-EAF4-48E8-8935-455A28ADD80F}"/>
                    </a:ext>
                  </a:extLst>
                </p:cNvPr>
                <p:cNvSpPr/>
                <p:nvPr/>
              </p:nvSpPr>
              <p:spPr>
                <a:xfrm rot="19880243">
                  <a:off x="1237623" y="3799595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57" name="타원 56">
                  <a:extLst>
                    <a:ext uri="{FF2B5EF4-FFF2-40B4-BE49-F238E27FC236}">
                      <a16:creationId xmlns:a16="http://schemas.microsoft.com/office/drawing/2014/main" id="{DA473CC1-E489-4798-BEE8-3057DB916ADD}"/>
                    </a:ext>
                  </a:extLst>
                </p:cNvPr>
                <p:cNvSpPr/>
                <p:nvPr/>
              </p:nvSpPr>
              <p:spPr>
                <a:xfrm rot="19880243">
                  <a:off x="1149626" y="3118019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58" name="타원 57">
                  <a:extLst>
                    <a:ext uri="{FF2B5EF4-FFF2-40B4-BE49-F238E27FC236}">
                      <a16:creationId xmlns:a16="http://schemas.microsoft.com/office/drawing/2014/main" id="{163C9608-2AE4-4751-84FF-CF8F5C7BA1CC}"/>
                    </a:ext>
                  </a:extLst>
                </p:cNvPr>
                <p:cNvSpPr/>
                <p:nvPr/>
              </p:nvSpPr>
              <p:spPr>
                <a:xfrm rot="19880243">
                  <a:off x="739214" y="2910243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59" name="타원 58">
                  <a:extLst>
                    <a:ext uri="{FF2B5EF4-FFF2-40B4-BE49-F238E27FC236}">
                      <a16:creationId xmlns:a16="http://schemas.microsoft.com/office/drawing/2014/main" id="{36F9C269-D83E-4DBA-85E7-B36E8A432920}"/>
                    </a:ext>
                  </a:extLst>
                </p:cNvPr>
                <p:cNvSpPr/>
                <p:nvPr/>
              </p:nvSpPr>
              <p:spPr>
                <a:xfrm rot="19880243">
                  <a:off x="1668983" y="2409065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</p:grpSp>
          <p:sp>
            <p:nvSpPr>
              <p:cNvPr id="2" name="타원 1">
                <a:extLst>
                  <a:ext uri="{FF2B5EF4-FFF2-40B4-BE49-F238E27FC236}">
                    <a16:creationId xmlns:a16="http://schemas.microsoft.com/office/drawing/2014/main" id="{59C266EE-7ACB-4D67-AE7B-2747F0C265A0}"/>
                  </a:ext>
                </a:extLst>
              </p:cNvPr>
              <p:cNvSpPr/>
              <p:nvPr/>
            </p:nvSpPr>
            <p:spPr>
              <a:xfrm>
                <a:off x="1213329" y="4976546"/>
                <a:ext cx="900000" cy="90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0817A1A9-25AD-4C8A-8A65-B5A1BF928201}"/>
                </a:ext>
              </a:extLst>
            </p:cNvPr>
            <p:cNvGrpSpPr/>
            <p:nvPr/>
          </p:nvGrpSpPr>
          <p:grpSpPr>
            <a:xfrm rot="1757624">
              <a:off x="999200" y="4975085"/>
              <a:ext cx="1339942" cy="1627666"/>
              <a:chOff x="845387" y="4600962"/>
              <a:chExt cx="1339942" cy="1627666"/>
            </a:xfrm>
          </p:grpSpPr>
          <p:grpSp>
            <p:nvGrpSpPr>
              <p:cNvPr id="67" name="그룹 66">
                <a:extLst>
                  <a:ext uri="{FF2B5EF4-FFF2-40B4-BE49-F238E27FC236}">
                    <a16:creationId xmlns:a16="http://schemas.microsoft.com/office/drawing/2014/main" id="{CBDF7886-AD6D-45AB-B12A-652626FAF606}"/>
                  </a:ext>
                </a:extLst>
              </p:cNvPr>
              <p:cNvGrpSpPr/>
              <p:nvPr/>
            </p:nvGrpSpPr>
            <p:grpSpPr>
              <a:xfrm>
                <a:off x="845387" y="4600962"/>
                <a:ext cx="1339942" cy="1627666"/>
                <a:chOff x="739214" y="2409065"/>
                <a:chExt cx="1339942" cy="1627666"/>
              </a:xfrm>
            </p:grpSpPr>
            <p:sp>
              <p:nvSpPr>
                <p:cNvPr id="69" name="직사각형 68">
                  <a:extLst>
                    <a:ext uri="{FF2B5EF4-FFF2-40B4-BE49-F238E27FC236}">
                      <a16:creationId xmlns:a16="http://schemas.microsoft.com/office/drawing/2014/main" id="{86FC3DE6-E90D-4883-BD99-D1D1658F0CB6}"/>
                    </a:ext>
                  </a:extLst>
                </p:cNvPr>
                <p:cNvSpPr/>
                <p:nvPr/>
              </p:nvSpPr>
              <p:spPr>
                <a:xfrm rot="19880243">
                  <a:off x="1035156" y="2699844"/>
                  <a:ext cx="1044000" cy="1044000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70" name="타원 69">
                  <a:extLst>
                    <a:ext uri="{FF2B5EF4-FFF2-40B4-BE49-F238E27FC236}">
                      <a16:creationId xmlns:a16="http://schemas.microsoft.com/office/drawing/2014/main" id="{1277D69B-C0B1-4BE7-9C23-862502E1E311}"/>
                    </a:ext>
                  </a:extLst>
                </p:cNvPr>
                <p:cNvSpPr/>
                <p:nvPr/>
              </p:nvSpPr>
              <p:spPr>
                <a:xfrm rot="19880243">
                  <a:off x="1237623" y="3799595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72" name="타원 71">
                  <a:extLst>
                    <a:ext uri="{FF2B5EF4-FFF2-40B4-BE49-F238E27FC236}">
                      <a16:creationId xmlns:a16="http://schemas.microsoft.com/office/drawing/2014/main" id="{05A3A305-BAEF-45F8-A71D-E0DB9EAA6270}"/>
                    </a:ext>
                  </a:extLst>
                </p:cNvPr>
                <p:cNvSpPr/>
                <p:nvPr/>
              </p:nvSpPr>
              <p:spPr>
                <a:xfrm rot="19880243">
                  <a:off x="1149626" y="3118019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73" name="타원 72">
                  <a:extLst>
                    <a:ext uri="{FF2B5EF4-FFF2-40B4-BE49-F238E27FC236}">
                      <a16:creationId xmlns:a16="http://schemas.microsoft.com/office/drawing/2014/main" id="{AAF0354D-6E5A-4D5D-83E8-3CF01C873BA1}"/>
                    </a:ext>
                  </a:extLst>
                </p:cNvPr>
                <p:cNvSpPr/>
                <p:nvPr/>
              </p:nvSpPr>
              <p:spPr>
                <a:xfrm rot="19880243">
                  <a:off x="739214" y="2910243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74" name="타원 73">
                  <a:extLst>
                    <a:ext uri="{FF2B5EF4-FFF2-40B4-BE49-F238E27FC236}">
                      <a16:creationId xmlns:a16="http://schemas.microsoft.com/office/drawing/2014/main" id="{C08FC950-260C-478C-BCCA-EED6FB4005D2}"/>
                    </a:ext>
                  </a:extLst>
                </p:cNvPr>
                <p:cNvSpPr/>
                <p:nvPr/>
              </p:nvSpPr>
              <p:spPr>
                <a:xfrm rot="19880243">
                  <a:off x="1668983" y="2409065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</p:grpSp>
          <p:sp>
            <p:nvSpPr>
              <p:cNvPr id="68" name="타원 67">
                <a:extLst>
                  <a:ext uri="{FF2B5EF4-FFF2-40B4-BE49-F238E27FC236}">
                    <a16:creationId xmlns:a16="http://schemas.microsoft.com/office/drawing/2014/main" id="{E5B77C42-DF21-4EF0-9C71-01D5CAB47853}"/>
                  </a:ext>
                </a:extLst>
              </p:cNvPr>
              <p:cNvSpPr/>
              <p:nvPr/>
            </p:nvSpPr>
            <p:spPr>
              <a:xfrm>
                <a:off x="1213329" y="4976546"/>
                <a:ext cx="900000" cy="90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208E11D2-5DA5-4E3F-969A-C095C927C75A}"/>
                </a:ext>
              </a:extLst>
            </p:cNvPr>
            <p:cNvGrpSpPr/>
            <p:nvPr/>
          </p:nvGrpSpPr>
          <p:grpSpPr>
            <a:xfrm rot="269057">
              <a:off x="2958843" y="5074013"/>
              <a:ext cx="1339942" cy="1627666"/>
              <a:chOff x="845387" y="4600962"/>
              <a:chExt cx="1339942" cy="1627666"/>
            </a:xfrm>
          </p:grpSpPr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49B320F7-B200-4818-A7D4-7D863FFC2F75}"/>
                  </a:ext>
                </a:extLst>
              </p:cNvPr>
              <p:cNvGrpSpPr/>
              <p:nvPr/>
            </p:nvGrpSpPr>
            <p:grpSpPr>
              <a:xfrm>
                <a:off x="845387" y="4600962"/>
                <a:ext cx="1339942" cy="1627666"/>
                <a:chOff x="739214" y="2409065"/>
                <a:chExt cx="1339942" cy="1627666"/>
              </a:xfrm>
            </p:grpSpPr>
            <p:sp>
              <p:nvSpPr>
                <p:cNvPr id="78" name="직사각형 77">
                  <a:extLst>
                    <a:ext uri="{FF2B5EF4-FFF2-40B4-BE49-F238E27FC236}">
                      <a16:creationId xmlns:a16="http://schemas.microsoft.com/office/drawing/2014/main" id="{FA41BDCE-5D0F-4A57-81AD-CD72A43F15E1}"/>
                    </a:ext>
                  </a:extLst>
                </p:cNvPr>
                <p:cNvSpPr/>
                <p:nvPr/>
              </p:nvSpPr>
              <p:spPr>
                <a:xfrm rot="19880243">
                  <a:off x="1035156" y="2699844"/>
                  <a:ext cx="1044000" cy="1044000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79" name="타원 78">
                  <a:extLst>
                    <a:ext uri="{FF2B5EF4-FFF2-40B4-BE49-F238E27FC236}">
                      <a16:creationId xmlns:a16="http://schemas.microsoft.com/office/drawing/2014/main" id="{A947BAAB-FBAF-49C6-846A-C925CC3281D5}"/>
                    </a:ext>
                  </a:extLst>
                </p:cNvPr>
                <p:cNvSpPr/>
                <p:nvPr/>
              </p:nvSpPr>
              <p:spPr>
                <a:xfrm rot="19880243">
                  <a:off x="1237623" y="3799595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80" name="타원 79">
                  <a:extLst>
                    <a:ext uri="{FF2B5EF4-FFF2-40B4-BE49-F238E27FC236}">
                      <a16:creationId xmlns:a16="http://schemas.microsoft.com/office/drawing/2014/main" id="{19681E92-448B-41E4-8DB3-E3FBB3C56587}"/>
                    </a:ext>
                  </a:extLst>
                </p:cNvPr>
                <p:cNvSpPr/>
                <p:nvPr/>
              </p:nvSpPr>
              <p:spPr>
                <a:xfrm rot="19880243">
                  <a:off x="1149626" y="3118019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81" name="타원 80">
                  <a:extLst>
                    <a:ext uri="{FF2B5EF4-FFF2-40B4-BE49-F238E27FC236}">
                      <a16:creationId xmlns:a16="http://schemas.microsoft.com/office/drawing/2014/main" id="{B688073B-5F02-4512-8784-40A785CAEF1B}"/>
                    </a:ext>
                  </a:extLst>
                </p:cNvPr>
                <p:cNvSpPr/>
                <p:nvPr/>
              </p:nvSpPr>
              <p:spPr>
                <a:xfrm rot="19880243">
                  <a:off x="739214" y="2910243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82" name="타원 81">
                  <a:extLst>
                    <a:ext uri="{FF2B5EF4-FFF2-40B4-BE49-F238E27FC236}">
                      <a16:creationId xmlns:a16="http://schemas.microsoft.com/office/drawing/2014/main" id="{04425A09-527C-4508-9F13-BED45856704C}"/>
                    </a:ext>
                  </a:extLst>
                </p:cNvPr>
                <p:cNvSpPr/>
                <p:nvPr/>
              </p:nvSpPr>
              <p:spPr>
                <a:xfrm rot="19880243">
                  <a:off x="1668983" y="2409065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</p:grpSp>
          <p:sp>
            <p:nvSpPr>
              <p:cNvPr id="77" name="타원 76">
                <a:extLst>
                  <a:ext uri="{FF2B5EF4-FFF2-40B4-BE49-F238E27FC236}">
                    <a16:creationId xmlns:a16="http://schemas.microsoft.com/office/drawing/2014/main" id="{6B69B626-D06E-4AC6-8FE9-4F4718763617}"/>
                  </a:ext>
                </a:extLst>
              </p:cNvPr>
              <p:cNvSpPr/>
              <p:nvPr/>
            </p:nvSpPr>
            <p:spPr>
              <a:xfrm>
                <a:off x="1213329" y="4976546"/>
                <a:ext cx="900000" cy="90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id="{64DF3FF7-BA68-44FF-BAA0-08EB1F7AF72F}"/>
                </a:ext>
              </a:extLst>
            </p:cNvPr>
            <p:cNvGrpSpPr/>
            <p:nvPr/>
          </p:nvGrpSpPr>
          <p:grpSpPr>
            <a:xfrm rot="11684640">
              <a:off x="7341833" y="5041750"/>
              <a:ext cx="1339942" cy="1627666"/>
              <a:chOff x="845387" y="4600962"/>
              <a:chExt cx="1339942" cy="1627666"/>
            </a:xfrm>
          </p:grpSpPr>
          <p:grpSp>
            <p:nvGrpSpPr>
              <p:cNvPr id="84" name="그룹 83">
                <a:extLst>
                  <a:ext uri="{FF2B5EF4-FFF2-40B4-BE49-F238E27FC236}">
                    <a16:creationId xmlns:a16="http://schemas.microsoft.com/office/drawing/2014/main" id="{DF6F7B82-E6F6-4B00-9D9D-1BBCCDF986B7}"/>
                  </a:ext>
                </a:extLst>
              </p:cNvPr>
              <p:cNvGrpSpPr/>
              <p:nvPr/>
            </p:nvGrpSpPr>
            <p:grpSpPr>
              <a:xfrm>
                <a:off x="845387" y="4600962"/>
                <a:ext cx="1339942" cy="1627666"/>
                <a:chOff x="739214" y="2409065"/>
                <a:chExt cx="1339942" cy="1627666"/>
              </a:xfrm>
            </p:grpSpPr>
            <p:sp>
              <p:nvSpPr>
                <p:cNvPr id="86" name="직사각형 85">
                  <a:extLst>
                    <a:ext uri="{FF2B5EF4-FFF2-40B4-BE49-F238E27FC236}">
                      <a16:creationId xmlns:a16="http://schemas.microsoft.com/office/drawing/2014/main" id="{432F7E20-6FBA-4357-8A17-A7C5C45B5D8A}"/>
                    </a:ext>
                  </a:extLst>
                </p:cNvPr>
                <p:cNvSpPr/>
                <p:nvPr/>
              </p:nvSpPr>
              <p:spPr>
                <a:xfrm rot="19880243">
                  <a:off x="1035156" y="2699844"/>
                  <a:ext cx="1044000" cy="1044000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87" name="타원 86">
                  <a:extLst>
                    <a:ext uri="{FF2B5EF4-FFF2-40B4-BE49-F238E27FC236}">
                      <a16:creationId xmlns:a16="http://schemas.microsoft.com/office/drawing/2014/main" id="{055B8F36-8FAE-467B-81D8-6A689083A88E}"/>
                    </a:ext>
                  </a:extLst>
                </p:cNvPr>
                <p:cNvSpPr/>
                <p:nvPr/>
              </p:nvSpPr>
              <p:spPr>
                <a:xfrm rot="19880243">
                  <a:off x="1237623" y="3799595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88" name="타원 87">
                  <a:extLst>
                    <a:ext uri="{FF2B5EF4-FFF2-40B4-BE49-F238E27FC236}">
                      <a16:creationId xmlns:a16="http://schemas.microsoft.com/office/drawing/2014/main" id="{48B04675-431F-46DD-8BA0-1EE75F3E3FBA}"/>
                    </a:ext>
                  </a:extLst>
                </p:cNvPr>
                <p:cNvSpPr/>
                <p:nvPr/>
              </p:nvSpPr>
              <p:spPr>
                <a:xfrm rot="19880243">
                  <a:off x="1149626" y="3118019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89" name="타원 88">
                  <a:extLst>
                    <a:ext uri="{FF2B5EF4-FFF2-40B4-BE49-F238E27FC236}">
                      <a16:creationId xmlns:a16="http://schemas.microsoft.com/office/drawing/2014/main" id="{DB68099D-9061-42ED-81B6-773A6495DBD2}"/>
                    </a:ext>
                  </a:extLst>
                </p:cNvPr>
                <p:cNvSpPr/>
                <p:nvPr/>
              </p:nvSpPr>
              <p:spPr>
                <a:xfrm rot="19880243">
                  <a:off x="739214" y="2910243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  <p:sp>
              <p:nvSpPr>
                <p:cNvPr id="90" name="타원 89">
                  <a:extLst>
                    <a:ext uri="{FF2B5EF4-FFF2-40B4-BE49-F238E27FC236}">
                      <a16:creationId xmlns:a16="http://schemas.microsoft.com/office/drawing/2014/main" id="{AF02ECDE-3FE5-4597-BB1E-4BDCF9CFC303}"/>
                    </a:ext>
                  </a:extLst>
                </p:cNvPr>
                <p:cNvSpPr/>
                <p:nvPr/>
              </p:nvSpPr>
              <p:spPr>
                <a:xfrm rot="19880243">
                  <a:off x="1668983" y="2409065"/>
                  <a:ext cx="235049" cy="2371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endParaRPr>
                </a:p>
              </p:txBody>
            </p:sp>
          </p:grpSp>
          <p:sp>
            <p:nvSpPr>
              <p:cNvPr id="85" name="타원 84">
                <a:extLst>
                  <a:ext uri="{FF2B5EF4-FFF2-40B4-BE49-F238E27FC236}">
                    <a16:creationId xmlns:a16="http://schemas.microsoft.com/office/drawing/2014/main" id="{F16EDEFE-D1BC-42B0-AAF8-541930C2B989}"/>
                  </a:ext>
                </a:extLst>
              </p:cNvPr>
              <p:cNvSpPr/>
              <p:nvPr/>
            </p:nvSpPr>
            <p:spPr>
              <a:xfrm>
                <a:off x="1213329" y="4976546"/>
                <a:ext cx="900000" cy="90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grpSp>
        <p:nvGrpSpPr>
          <p:cNvPr id="92" name="그룹 91">
            <a:extLst>
              <a:ext uri="{FF2B5EF4-FFF2-40B4-BE49-F238E27FC236}">
                <a16:creationId xmlns:a16="http://schemas.microsoft.com/office/drawing/2014/main" id="{B89B61B9-F851-49E3-A8C1-A0561DFB2AE4}"/>
              </a:ext>
            </a:extLst>
          </p:cNvPr>
          <p:cNvGrpSpPr/>
          <p:nvPr/>
        </p:nvGrpSpPr>
        <p:grpSpPr>
          <a:xfrm rot="1757624">
            <a:off x="998652" y="3228840"/>
            <a:ext cx="1164818" cy="1627666"/>
            <a:chOff x="739214" y="2409065"/>
            <a:chExt cx="1164818" cy="1627666"/>
          </a:xfrm>
        </p:grpSpPr>
        <p:sp>
          <p:nvSpPr>
            <p:cNvPr id="95" name="타원 94">
              <a:extLst>
                <a:ext uri="{FF2B5EF4-FFF2-40B4-BE49-F238E27FC236}">
                  <a16:creationId xmlns:a16="http://schemas.microsoft.com/office/drawing/2014/main" id="{CD787234-47A4-40C9-BBDD-803D7E5EEE49}"/>
                </a:ext>
              </a:extLst>
            </p:cNvPr>
            <p:cNvSpPr/>
            <p:nvPr/>
          </p:nvSpPr>
          <p:spPr>
            <a:xfrm rot="19880243">
              <a:off x="1237623" y="3799595"/>
              <a:ext cx="235049" cy="23713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96" name="타원 95">
              <a:extLst>
                <a:ext uri="{FF2B5EF4-FFF2-40B4-BE49-F238E27FC236}">
                  <a16:creationId xmlns:a16="http://schemas.microsoft.com/office/drawing/2014/main" id="{E53AFB78-3138-40D5-9276-B679DCFC2B28}"/>
                </a:ext>
              </a:extLst>
            </p:cNvPr>
            <p:cNvSpPr/>
            <p:nvPr/>
          </p:nvSpPr>
          <p:spPr>
            <a:xfrm rot="19880243">
              <a:off x="1149626" y="3118019"/>
              <a:ext cx="235049" cy="23713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97" name="타원 96">
              <a:extLst>
                <a:ext uri="{FF2B5EF4-FFF2-40B4-BE49-F238E27FC236}">
                  <a16:creationId xmlns:a16="http://schemas.microsoft.com/office/drawing/2014/main" id="{CDD7C338-8ADD-425A-970B-46DC786A15FF}"/>
                </a:ext>
              </a:extLst>
            </p:cNvPr>
            <p:cNvSpPr/>
            <p:nvPr/>
          </p:nvSpPr>
          <p:spPr>
            <a:xfrm rot="19880243">
              <a:off x="739214" y="2910243"/>
              <a:ext cx="235049" cy="23713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98" name="타원 97">
              <a:extLst>
                <a:ext uri="{FF2B5EF4-FFF2-40B4-BE49-F238E27FC236}">
                  <a16:creationId xmlns:a16="http://schemas.microsoft.com/office/drawing/2014/main" id="{F710F011-510E-4C66-BD4D-8578579E437A}"/>
                </a:ext>
              </a:extLst>
            </p:cNvPr>
            <p:cNvSpPr/>
            <p:nvPr/>
          </p:nvSpPr>
          <p:spPr>
            <a:xfrm rot="19880243">
              <a:off x="1668983" y="2409065"/>
              <a:ext cx="235049" cy="23713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0A6B65CC-2094-4168-8140-A292923BF036}"/>
              </a:ext>
            </a:extLst>
          </p:cNvPr>
          <p:cNvGrpSpPr/>
          <p:nvPr/>
        </p:nvGrpSpPr>
        <p:grpSpPr>
          <a:xfrm rot="1757624">
            <a:off x="2854246" y="3280527"/>
            <a:ext cx="1164818" cy="1627666"/>
            <a:chOff x="739214" y="2409065"/>
            <a:chExt cx="1164818" cy="1627666"/>
          </a:xfrm>
        </p:grpSpPr>
        <p:sp>
          <p:nvSpPr>
            <p:cNvPr id="103" name="타원 102">
              <a:extLst>
                <a:ext uri="{FF2B5EF4-FFF2-40B4-BE49-F238E27FC236}">
                  <a16:creationId xmlns:a16="http://schemas.microsoft.com/office/drawing/2014/main" id="{DC99C6D4-B793-48C2-B19B-20D0C74CA584}"/>
                </a:ext>
              </a:extLst>
            </p:cNvPr>
            <p:cNvSpPr/>
            <p:nvPr/>
          </p:nvSpPr>
          <p:spPr>
            <a:xfrm rot="19880243">
              <a:off x="1237623" y="3799595"/>
              <a:ext cx="235049" cy="23713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104" name="타원 103">
              <a:extLst>
                <a:ext uri="{FF2B5EF4-FFF2-40B4-BE49-F238E27FC236}">
                  <a16:creationId xmlns:a16="http://schemas.microsoft.com/office/drawing/2014/main" id="{C8F61C6C-1D8E-4286-8DC0-543A37F1D1CA}"/>
                </a:ext>
              </a:extLst>
            </p:cNvPr>
            <p:cNvSpPr/>
            <p:nvPr/>
          </p:nvSpPr>
          <p:spPr>
            <a:xfrm rot="19880243">
              <a:off x="1149626" y="3118019"/>
              <a:ext cx="235049" cy="23713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105" name="타원 104">
              <a:extLst>
                <a:ext uri="{FF2B5EF4-FFF2-40B4-BE49-F238E27FC236}">
                  <a16:creationId xmlns:a16="http://schemas.microsoft.com/office/drawing/2014/main" id="{FA1AAA66-85C6-4EE7-BCF0-41E0BE685A42}"/>
                </a:ext>
              </a:extLst>
            </p:cNvPr>
            <p:cNvSpPr/>
            <p:nvPr/>
          </p:nvSpPr>
          <p:spPr>
            <a:xfrm rot="19880243">
              <a:off x="739214" y="2910243"/>
              <a:ext cx="235049" cy="23713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106" name="타원 105">
              <a:extLst>
                <a:ext uri="{FF2B5EF4-FFF2-40B4-BE49-F238E27FC236}">
                  <a16:creationId xmlns:a16="http://schemas.microsoft.com/office/drawing/2014/main" id="{6C8FE714-E8BD-4990-895F-8358C1A2DE86}"/>
                </a:ext>
              </a:extLst>
            </p:cNvPr>
            <p:cNvSpPr/>
            <p:nvPr/>
          </p:nvSpPr>
          <p:spPr>
            <a:xfrm rot="19880243">
              <a:off x="1668983" y="2409065"/>
              <a:ext cx="235049" cy="23713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</p:grpSp>
      <p:graphicFrame>
        <p:nvGraphicFramePr>
          <p:cNvPr id="9" name="표 9">
            <a:extLst>
              <a:ext uri="{FF2B5EF4-FFF2-40B4-BE49-F238E27FC236}">
                <a16:creationId xmlns:a16="http://schemas.microsoft.com/office/drawing/2014/main" id="{BEDB3811-C4EE-4EBE-9CCB-83182C3E2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154241"/>
              </p:ext>
            </p:extLst>
          </p:nvPr>
        </p:nvGraphicFramePr>
        <p:xfrm>
          <a:off x="2769665" y="3538296"/>
          <a:ext cx="1666240" cy="134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5901708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790083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58321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897268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474095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5124338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857633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25911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489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5951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010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836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564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07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8799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341791"/>
                  </a:ext>
                </a:extLst>
              </a:tr>
            </a:tbl>
          </a:graphicData>
        </a:graphic>
      </p:graphicFrame>
      <p:sp>
        <p:nvSpPr>
          <p:cNvPr id="12" name="직사각형 11">
            <a:extLst>
              <a:ext uri="{FF2B5EF4-FFF2-40B4-BE49-F238E27FC236}">
                <a16:creationId xmlns:a16="http://schemas.microsoft.com/office/drawing/2014/main" id="{FC055B73-20AB-47B4-B685-AB8A87F6DEEE}"/>
              </a:ext>
            </a:extLst>
          </p:cNvPr>
          <p:cNvSpPr/>
          <p:nvPr/>
        </p:nvSpPr>
        <p:spPr>
          <a:xfrm>
            <a:off x="4538793" y="3538296"/>
            <a:ext cx="1677062" cy="621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Grid </a:t>
            </a:r>
            <a:r>
              <a:rPr lang="ko-KR" alt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형태의 구역화를 통해</a:t>
            </a: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수치수렴해석</a:t>
            </a:r>
            <a:endParaRPr lang="en-US" altLang="ko-KR" sz="12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73FB8EDE-32FF-4613-8151-9BCC10CE3246}"/>
              </a:ext>
            </a:extLst>
          </p:cNvPr>
          <p:cNvSpPr/>
          <p:nvPr/>
        </p:nvSpPr>
        <p:spPr>
          <a:xfrm>
            <a:off x="1311495" y="5350357"/>
            <a:ext cx="1459828" cy="62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마커를 활용</a:t>
            </a: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데이터의 위상 보정</a:t>
            </a:r>
            <a:endParaRPr lang="en-US" altLang="ko-KR" sz="12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965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691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Challenges &amp; Overcomes (3/4)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C4BB629-7510-49A0-9600-9C4BD9F649F0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D907A9C-6338-4614-94BB-18686683E4F7}"/>
              </a:ext>
            </a:extLst>
          </p:cNvPr>
          <p:cNvSpPr/>
          <p:nvPr/>
        </p:nvSpPr>
        <p:spPr>
          <a:xfrm>
            <a:off x="457761" y="1269107"/>
            <a:ext cx="11276477" cy="2165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arm Mbed Pelion </a:t>
            </a:r>
            <a:r>
              <a:rPr lang="ko-KR" altLang="en-US" sz="28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클라우드 연결 </a:t>
            </a:r>
            <a:r>
              <a:rPr lang="en-US" altLang="ko-KR" sz="28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(+ thingspark)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아두이노 나노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33 BLE (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셀룰러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API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확인불가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ESP32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라이브러리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100%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호환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x)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스탬프 기구적 특징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작은 폼 팩터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 → Cat.M1/NB-IoT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모뎀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: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폼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-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팩터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⇒ arm</a:t>
            </a:r>
            <a:r>
              <a:rPr lang="ko-KR" altLang="en-US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Mbed</a:t>
            </a:r>
            <a:r>
              <a:rPr lang="ko-KR" altLang="en-US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Pelion</a:t>
            </a:r>
            <a:r>
              <a:rPr lang="ko-KR" altLang="en-US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게이트웨이 개발</a:t>
            </a:r>
            <a:endParaRPr lang="en-US" altLang="ko-KR" sz="24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pic>
        <p:nvPicPr>
          <p:cNvPr id="10" name="그림 9" descr="실내, 테이블, 하얀색, 남자이(가) 표시된 사진&#10;&#10;자동 생성된 설명">
            <a:extLst>
              <a:ext uri="{FF2B5EF4-FFF2-40B4-BE49-F238E27FC236}">
                <a16:creationId xmlns:a16="http://schemas.microsoft.com/office/drawing/2014/main" id="{FD412D0A-C487-4A5F-86D8-F3F3E10E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63915" y="1269107"/>
            <a:ext cx="2818838" cy="2114129"/>
          </a:xfrm>
          <a:prstGeom prst="rect">
            <a:avLst/>
          </a:prstGeom>
        </p:spPr>
      </p:pic>
      <p:sp>
        <p:nvSpPr>
          <p:cNvPr id="53" name="직사각형 52">
            <a:extLst>
              <a:ext uri="{FF2B5EF4-FFF2-40B4-BE49-F238E27FC236}">
                <a16:creationId xmlns:a16="http://schemas.microsoft.com/office/drawing/2014/main" id="{105D0453-0D6B-49D4-BB99-3EC7B1606B69}"/>
              </a:ext>
            </a:extLst>
          </p:cNvPr>
          <p:cNvSpPr/>
          <p:nvPr/>
        </p:nvSpPr>
        <p:spPr>
          <a:xfrm>
            <a:off x="8463915" y="3381701"/>
            <a:ext cx="2818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생각했던 스탬프 기구 모양</a:t>
            </a:r>
            <a:endParaRPr lang="ko-KR" altLang="en-US" sz="1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16CD1B-6DFA-4A2B-B029-24934A067F1C}"/>
              </a:ext>
            </a:extLst>
          </p:cNvPr>
          <p:cNvSpPr txBox="1"/>
          <p:nvPr/>
        </p:nvSpPr>
        <p:spPr>
          <a:xfrm>
            <a:off x="8888317" y="4377720"/>
            <a:ext cx="1926054" cy="233914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altLang="ko-KR" sz="16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arm Mbed Pelion</a:t>
            </a:r>
          </a:p>
          <a:p>
            <a:pPr algn="ctr"/>
            <a:r>
              <a:rPr lang="en-US" sz="16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IoT Platform</a:t>
            </a:r>
          </a:p>
        </p:txBody>
      </p: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CF3D3A36-712E-4109-977C-03B1748DCE91}"/>
              </a:ext>
            </a:extLst>
          </p:cNvPr>
          <p:cNvCxnSpPr>
            <a:cxnSpLocks/>
            <a:stCxn id="107" idx="3"/>
            <a:endCxn id="109" idx="1"/>
          </p:cNvCxnSpPr>
          <p:nvPr/>
        </p:nvCxnSpPr>
        <p:spPr>
          <a:xfrm flipV="1">
            <a:off x="7483759" y="5573333"/>
            <a:ext cx="1775231" cy="938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854EA46-0D8F-4635-905B-BBEC32090E73}"/>
              </a:ext>
            </a:extLst>
          </p:cNvPr>
          <p:cNvSpPr txBox="1"/>
          <p:nvPr/>
        </p:nvSpPr>
        <p:spPr>
          <a:xfrm>
            <a:off x="3105620" y="5647579"/>
            <a:ext cx="747807" cy="38726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UDP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server</a:t>
            </a:r>
          </a:p>
        </p:txBody>
      </p:sp>
      <p:cxnSp>
        <p:nvCxnSpPr>
          <p:cNvPr id="60" name="연결선: 구부러짐 59">
            <a:extLst>
              <a:ext uri="{FF2B5EF4-FFF2-40B4-BE49-F238E27FC236}">
                <a16:creationId xmlns:a16="http://schemas.microsoft.com/office/drawing/2014/main" id="{DF114A23-8FF3-4F5B-B729-A0E1E8EA7337}"/>
              </a:ext>
            </a:extLst>
          </p:cNvPr>
          <p:cNvCxnSpPr>
            <a:cxnSpLocks/>
            <a:stCxn id="56" idx="3"/>
            <a:endCxn id="101" idx="1"/>
          </p:cNvCxnSpPr>
          <p:nvPr/>
        </p:nvCxnSpPr>
        <p:spPr>
          <a:xfrm flipV="1">
            <a:off x="3853427" y="5576930"/>
            <a:ext cx="826729" cy="264280"/>
          </a:xfrm>
          <a:prstGeom prst="curvedConnector3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E8DE621-3D50-4DC3-9EA9-003CE951E9EB}"/>
              </a:ext>
            </a:extLst>
          </p:cNvPr>
          <p:cNvSpPr txBox="1"/>
          <p:nvPr/>
        </p:nvSpPr>
        <p:spPr>
          <a:xfrm>
            <a:off x="3108850" y="4569577"/>
            <a:ext cx="747807" cy="38726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12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mqtt</a:t>
            </a:r>
          </a:p>
          <a:p>
            <a:pPr algn="ctr"/>
            <a:r>
              <a:rPr lang="en-US" sz="12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broker</a:t>
            </a:r>
          </a:p>
        </p:txBody>
      </p:sp>
      <p:cxnSp>
        <p:nvCxnSpPr>
          <p:cNvPr id="62" name="연결선: 구부러짐 61">
            <a:extLst>
              <a:ext uri="{FF2B5EF4-FFF2-40B4-BE49-F238E27FC236}">
                <a16:creationId xmlns:a16="http://schemas.microsoft.com/office/drawing/2014/main" id="{1E4114DF-E477-4031-A105-951C42AE5902}"/>
              </a:ext>
            </a:extLst>
          </p:cNvPr>
          <p:cNvCxnSpPr>
            <a:cxnSpLocks/>
            <a:stCxn id="61" idx="3"/>
            <a:endCxn id="101" idx="1"/>
          </p:cNvCxnSpPr>
          <p:nvPr/>
        </p:nvCxnSpPr>
        <p:spPr>
          <a:xfrm>
            <a:off x="3856657" y="4763208"/>
            <a:ext cx="823499" cy="813722"/>
          </a:xfrm>
          <a:prstGeom prst="curvedConnector3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859C58C-2CFD-4CDB-9F34-867BD418370A}"/>
              </a:ext>
            </a:extLst>
          </p:cNvPr>
          <p:cNvSpPr txBox="1"/>
          <p:nvPr/>
        </p:nvSpPr>
        <p:spPr>
          <a:xfrm>
            <a:off x="3097135" y="5086189"/>
            <a:ext cx="747807" cy="38726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HTTP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server</a:t>
            </a:r>
          </a:p>
        </p:txBody>
      </p:sp>
      <p:cxnSp>
        <p:nvCxnSpPr>
          <p:cNvPr id="64" name="연결선: 구부러짐 63">
            <a:extLst>
              <a:ext uri="{FF2B5EF4-FFF2-40B4-BE49-F238E27FC236}">
                <a16:creationId xmlns:a16="http://schemas.microsoft.com/office/drawing/2014/main" id="{DBFFF4AD-1B00-45D3-BF73-E060ED71E56A}"/>
              </a:ext>
            </a:extLst>
          </p:cNvPr>
          <p:cNvCxnSpPr>
            <a:cxnSpLocks/>
            <a:stCxn id="63" idx="3"/>
            <a:endCxn id="101" idx="1"/>
          </p:cNvCxnSpPr>
          <p:nvPr/>
        </p:nvCxnSpPr>
        <p:spPr>
          <a:xfrm>
            <a:off x="3844942" y="5279820"/>
            <a:ext cx="835214" cy="297110"/>
          </a:xfrm>
          <a:prstGeom prst="curvedConnector3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CC71111-4796-45DC-8F80-5F371A8C5B29}"/>
              </a:ext>
            </a:extLst>
          </p:cNvPr>
          <p:cNvSpPr txBox="1"/>
          <p:nvPr/>
        </p:nvSpPr>
        <p:spPr>
          <a:xfrm>
            <a:off x="1109316" y="5647579"/>
            <a:ext cx="747807" cy="38726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udp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client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F2AB90F-357F-4039-B13E-F727CDC714F2}"/>
              </a:ext>
            </a:extLst>
          </p:cNvPr>
          <p:cNvSpPr txBox="1"/>
          <p:nvPr/>
        </p:nvSpPr>
        <p:spPr>
          <a:xfrm>
            <a:off x="1112546" y="4569577"/>
            <a:ext cx="747807" cy="38726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12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mqtt</a:t>
            </a:r>
          </a:p>
          <a:p>
            <a:pPr algn="ctr"/>
            <a:r>
              <a:rPr lang="en-US" sz="12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pub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DCDF0EA-7D4F-49AF-ADA4-BDEE1441CD6E}"/>
              </a:ext>
            </a:extLst>
          </p:cNvPr>
          <p:cNvSpPr txBox="1"/>
          <p:nvPr/>
        </p:nvSpPr>
        <p:spPr>
          <a:xfrm>
            <a:off x="1100831" y="5086189"/>
            <a:ext cx="747807" cy="38726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http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client</a:t>
            </a:r>
          </a:p>
        </p:txBody>
      </p:sp>
      <p:cxnSp>
        <p:nvCxnSpPr>
          <p:cNvPr id="93" name="직선 화살표 연결선 92">
            <a:extLst>
              <a:ext uri="{FF2B5EF4-FFF2-40B4-BE49-F238E27FC236}">
                <a16:creationId xmlns:a16="http://schemas.microsoft.com/office/drawing/2014/main" id="{C317097E-FC40-4849-BE7A-C08151E8702F}"/>
              </a:ext>
            </a:extLst>
          </p:cNvPr>
          <p:cNvCxnSpPr>
            <a:cxnSpLocks/>
            <a:stCxn id="71" idx="3"/>
            <a:endCxn id="61" idx="1"/>
          </p:cNvCxnSpPr>
          <p:nvPr/>
        </p:nvCxnSpPr>
        <p:spPr>
          <a:xfrm>
            <a:off x="1860353" y="4763208"/>
            <a:ext cx="1248497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화살표 연결선 93">
            <a:extLst>
              <a:ext uri="{FF2B5EF4-FFF2-40B4-BE49-F238E27FC236}">
                <a16:creationId xmlns:a16="http://schemas.microsoft.com/office/drawing/2014/main" id="{9A54E349-987B-456A-9F21-C89398CB4D0F}"/>
              </a:ext>
            </a:extLst>
          </p:cNvPr>
          <p:cNvCxnSpPr>
            <a:cxnSpLocks/>
            <a:stCxn id="91" idx="3"/>
            <a:endCxn id="63" idx="1"/>
          </p:cNvCxnSpPr>
          <p:nvPr/>
        </p:nvCxnSpPr>
        <p:spPr>
          <a:xfrm>
            <a:off x="1848638" y="5279820"/>
            <a:ext cx="1248497" cy="0"/>
          </a:xfrm>
          <a:prstGeom prst="straightConnector1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순서도: 직접 액세스 저장소 98">
            <a:extLst>
              <a:ext uri="{FF2B5EF4-FFF2-40B4-BE49-F238E27FC236}">
                <a16:creationId xmlns:a16="http://schemas.microsoft.com/office/drawing/2014/main" id="{0E49F724-08A6-4743-B538-8F81445AB95D}"/>
              </a:ext>
            </a:extLst>
          </p:cNvPr>
          <p:cNvSpPr/>
          <p:nvPr/>
        </p:nvSpPr>
        <p:spPr>
          <a:xfrm>
            <a:off x="2355120" y="4377720"/>
            <a:ext cx="5947546" cy="2339147"/>
          </a:xfrm>
          <a:prstGeom prst="flowChartMagneticDrum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9AFBBB4-7F66-4646-9E77-4866367CEB81}"/>
              </a:ext>
            </a:extLst>
          </p:cNvPr>
          <p:cNvSpPr txBox="1"/>
          <p:nvPr/>
        </p:nvSpPr>
        <p:spPr>
          <a:xfrm>
            <a:off x="4680156" y="5240940"/>
            <a:ext cx="1415556" cy="6719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arm Mbed Pelion</a:t>
            </a:r>
          </a:p>
          <a:p>
            <a:pPr algn="ctr"/>
            <a:r>
              <a:rPr 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Gateway</a:t>
            </a:r>
          </a:p>
        </p:txBody>
      </p:sp>
      <p:cxnSp>
        <p:nvCxnSpPr>
          <p:cNvPr id="102" name="직선 화살표 연결선 101">
            <a:extLst>
              <a:ext uri="{FF2B5EF4-FFF2-40B4-BE49-F238E27FC236}">
                <a16:creationId xmlns:a16="http://schemas.microsoft.com/office/drawing/2014/main" id="{46BAA3E0-ACF4-47C0-A600-2C40EB1FC491}"/>
              </a:ext>
            </a:extLst>
          </p:cNvPr>
          <p:cNvCxnSpPr>
            <a:cxnSpLocks/>
            <a:stCxn id="65" idx="3"/>
            <a:endCxn id="56" idx="1"/>
          </p:cNvCxnSpPr>
          <p:nvPr/>
        </p:nvCxnSpPr>
        <p:spPr>
          <a:xfrm>
            <a:off x="1857123" y="5841210"/>
            <a:ext cx="1248497" cy="0"/>
          </a:xfrm>
          <a:prstGeom prst="straightConnector1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01D72C1C-6D91-44C5-8FCE-2219DC69E4A6}"/>
              </a:ext>
            </a:extLst>
          </p:cNvPr>
          <p:cNvSpPr/>
          <p:nvPr/>
        </p:nvSpPr>
        <p:spPr>
          <a:xfrm>
            <a:off x="7263288" y="5398051"/>
            <a:ext cx="22047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cxnSp>
        <p:nvCxnSpPr>
          <p:cNvPr id="108" name="직선 화살표 연결선 107">
            <a:extLst>
              <a:ext uri="{FF2B5EF4-FFF2-40B4-BE49-F238E27FC236}">
                <a16:creationId xmlns:a16="http://schemas.microsoft.com/office/drawing/2014/main" id="{BE77DCEB-C6B5-4642-BA9D-735A01B30C24}"/>
              </a:ext>
            </a:extLst>
          </p:cNvPr>
          <p:cNvCxnSpPr>
            <a:cxnSpLocks/>
            <a:stCxn id="101" idx="3"/>
            <a:endCxn id="107" idx="1"/>
          </p:cNvCxnSpPr>
          <p:nvPr/>
        </p:nvCxnSpPr>
        <p:spPr>
          <a:xfrm>
            <a:off x="6095712" y="5576930"/>
            <a:ext cx="1167576" cy="5787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E02B7C14-E892-4798-910C-1FE73EE6FE66}"/>
              </a:ext>
            </a:extLst>
          </p:cNvPr>
          <p:cNvSpPr txBox="1"/>
          <p:nvPr/>
        </p:nvSpPr>
        <p:spPr>
          <a:xfrm>
            <a:off x="9258990" y="5379283"/>
            <a:ext cx="1184708" cy="388100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1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Device manager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061E432-EA53-49C6-8021-2950CEFBF2BC}"/>
              </a:ext>
            </a:extLst>
          </p:cNvPr>
          <p:cNvSpPr txBox="1"/>
          <p:nvPr/>
        </p:nvSpPr>
        <p:spPr>
          <a:xfrm>
            <a:off x="3101089" y="6173542"/>
            <a:ext cx="747807" cy="38726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OPC UA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server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A2FA6C8-C796-4153-B319-3446E3CF0394}"/>
              </a:ext>
            </a:extLst>
          </p:cNvPr>
          <p:cNvSpPr txBox="1"/>
          <p:nvPr/>
        </p:nvSpPr>
        <p:spPr>
          <a:xfrm>
            <a:off x="1104785" y="6173542"/>
            <a:ext cx="747807" cy="38726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OPC UA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client</a:t>
            </a:r>
          </a:p>
        </p:txBody>
      </p:sp>
      <p:cxnSp>
        <p:nvCxnSpPr>
          <p:cNvPr id="112" name="직선 화살표 연결선 111">
            <a:extLst>
              <a:ext uri="{FF2B5EF4-FFF2-40B4-BE49-F238E27FC236}">
                <a16:creationId xmlns:a16="http://schemas.microsoft.com/office/drawing/2014/main" id="{9E9851E9-863A-4A0D-91BD-FB24CA603BF7}"/>
              </a:ext>
            </a:extLst>
          </p:cNvPr>
          <p:cNvCxnSpPr>
            <a:cxnSpLocks/>
            <a:stCxn id="111" idx="3"/>
            <a:endCxn id="110" idx="1"/>
          </p:cNvCxnSpPr>
          <p:nvPr/>
        </p:nvCxnSpPr>
        <p:spPr>
          <a:xfrm>
            <a:off x="1852592" y="6367173"/>
            <a:ext cx="1248497" cy="0"/>
          </a:xfrm>
          <a:prstGeom prst="straightConnector1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연결선: 구부러짐 112">
            <a:extLst>
              <a:ext uri="{FF2B5EF4-FFF2-40B4-BE49-F238E27FC236}">
                <a16:creationId xmlns:a16="http://schemas.microsoft.com/office/drawing/2014/main" id="{AACC4144-3508-419F-82BA-7563D7C86215}"/>
              </a:ext>
            </a:extLst>
          </p:cNvPr>
          <p:cNvCxnSpPr>
            <a:cxnSpLocks/>
            <a:stCxn id="110" idx="3"/>
            <a:endCxn id="101" idx="1"/>
          </p:cNvCxnSpPr>
          <p:nvPr/>
        </p:nvCxnSpPr>
        <p:spPr>
          <a:xfrm flipV="1">
            <a:off x="3848896" y="5576930"/>
            <a:ext cx="831260" cy="790243"/>
          </a:xfrm>
          <a:prstGeom prst="curvedConnector3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94E0D4C1-7177-45C0-A659-811F4D72768A}"/>
              </a:ext>
            </a:extLst>
          </p:cNvPr>
          <p:cNvSpPr/>
          <p:nvPr/>
        </p:nvSpPr>
        <p:spPr>
          <a:xfrm>
            <a:off x="752475" y="3343210"/>
            <a:ext cx="4813935" cy="895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mbed</a:t>
            </a: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-cloud-client-example (ubuntu)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 + </a:t>
            </a:r>
            <a:r>
              <a:rPr lang="en-US" altLang="ko-KR" sz="120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mbed</a:t>
            </a: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-cloud-client/CMakeLists.txt</a:t>
            </a:r>
            <a:r>
              <a:rPr lang="ko-KR" alt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에 필요한 라이브러리 추가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 </a:t>
            </a: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+ main.cpp </a:t>
            </a:r>
            <a:r>
              <a:rPr lang="ko-KR" alt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필요한 선언 및 쓰레드 추가</a:t>
            </a:r>
            <a:endParaRPr lang="ko-KR" altLang="en-US" sz="1200" dirty="0"/>
          </a:p>
        </p:txBody>
      </p:sp>
      <p:pic>
        <p:nvPicPr>
          <p:cNvPr id="116" name="Picture 2" descr="x png에 대한 이미지 검색결과">
            <a:extLst>
              <a:ext uri="{FF2B5EF4-FFF2-40B4-BE49-F238E27FC236}">
                <a16:creationId xmlns:a16="http://schemas.microsoft.com/office/drawing/2014/main" id="{89D18039-7EC7-4602-B3D8-CE20D46AF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430" y="2732537"/>
            <a:ext cx="1026176" cy="5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691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Challenges &amp; Overcomes (4/4)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C4BB629-7510-49A0-9600-9C4BD9F649F0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D907A9C-6338-4614-94BB-18686683E4F7}"/>
              </a:ext>
            </a:extLst>
          </p:cNvPr>
          <p:cNvSpPr/>
          <p:nvPr/>
        </p:nvSpPr>
        <p:spPr>
          <a:xfrm>
            <a:off x="457761" y="1269107"/>
            <a:ext cx="11276477" cy="2165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arm Mbed + Cellular (thuru </a:t>
            </a:r>
            <a:r>
              <a:rPr lang="ko-KR" altLang="en-US" sz="28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게이트웨이</a:t>
            </a:r>
            <a:r>
              <a:rPr lang="en-US" altLang="ko-KR" sz="28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  <a:r>
              <a:rPr lang="ko-KR" altLang="en-US" sz="28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endParaRPr lang="en-US" altLang="ko-KR" sz="2800" b="1" dirty="0">
              <a:solidFill>
                <a:schemeClr val="accent2">
                  <a:lumMod val="50000"/>
                </a:schemeClr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레퍼런스 코드에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MQTT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라이브러리를 추가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LWPA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환경에서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Pelion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환경에 접근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⇒ arm</a:t>
            </a:r>
            <a:r>
              <a:rPr lang="ko-KR" altLang="en-US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Mbed</a:t>
            </a:r>
            <a:r>
              <a:rPr lang="ko-KR" altLang="en-US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+</a:t>
            </a:r>
            <a:r>
              <a:rPr lang="ko-KR" altLang="en-US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Cellular + MQTT</a:t>
            </a:r>
            <a:r>
              <a:rPr lang="ko-KR" altLang="en-US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publisher</a:t>
            </a:r>
            <a:r>
              <a:rPr lang="ko-KR" altLang="en-US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개발</a:t>
            </a:r>
            <a:endParaRPr lang="en-US" altLang="ko-KR" sz="24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94E0D4C1-7177-45C0-A659-811F4D72768A}"/>
              </a:ext>
            </a:extLst>
          </p:cNvPr>
          <p:cNvSpPr/>
          <p:nvPr/>
        </p:nvSpPr>
        <p:spPr>
          <a:xfrm>
            <a:off x="786765" y="3429000"/>
            <a:ext cx="4813935" cy="1172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mbed-os-example_cellular-TPB23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 + </a:t>
            </a:r>
            <a:r>
              <a:rPr lang="en-US" altLang="ko-KR" sz="120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mbed-mqtt</a:t>
            </a: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 </a:t>
            </a:r>
            <a:r>
              <a:rPr lang="ko-KR" alt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라이브러리 추가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 </a:t>
            </a: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+ </a:t>
            </a:r>
            <a:r>
              <a:rPr lang="en-US" altLang="ko-KR" sz="120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mbed_lib.json</a:t>
            </a: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변경 </a:t>
            </a: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en-US" altLang="ko-KR" sz="120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mqtt</a:t>
            </a: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 + main.cpp </a:t>
            </a:r>
            <a:r>
              <a:rPr lang="ko-KR" alt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변경 </a:t>
            </a: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en-US" altLang="ko-KR" sz="120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mqtt</a:t>
            </a: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코드 추가</a:t>
            </a:r>
            <a:r>
              <a: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4125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557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Applications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2A864377-37E3-4A49-BA71-C54E66DAF3A5}"/>
              </a:ext>
            </a:extLst>
          </p:cNvPr>
          <p:cNvSpPr/>
          <p:nvPr/>
        </p:nvSpPr>
        <p:spPr>
          <a:xfrm>
            <a:off x="457760" y="1468753"/>
            <a:ext cx="11276477" cy="4288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디지털 콘텐츠의 온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-</a:t>
            </a: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오프믹스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(</a:t>
            </a: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온라인 콘텐츠 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+ </a:t>
            </a: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오프라인 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UX)</a:t>
            </a:r>
          </a:p>
          <a:p>
            <a:pPr>
              <a:lnSpc>
                <a:spcPct val="200000"/>
              </a:lnSpc>
            </a:pP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초등학생 학습관리 및 생활지도 </a:t>
            </a:r>
            <a:endParaRPr lang="en-US" altLang="ko-KR" sz="28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영세 커피전문점 및 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F&amp;B </a:t>
            </a: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프랜차이즈 쿠폰북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</a:t>
            </a: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스탬프북 대체</a:t>
            </a:r>
            <a:endParaRPr lang="en-US" altLang="ko-KR" sz="28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행사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</a:t>
            </a: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전시장 방문 부스 관리</a:t>
            </a:r>
            <a:endParaRPr lang="en-US" altLang="ko-KR" sz="28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지자체 둘레길 완주 스탬프북 등</a:t>
            </a:r>
            <a:endParaRPr lang="en-US" altLang="ko-KR" sz="28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99A72-1A56-42F9-B6E5-949D920FA2F7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5"/>
    </mc:Choice>
    <mc:Fallback xmlns="">
      <p:transition spd="slow" advTm="594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사각형: 둥근 모서리 150">
            <a:extLst>
              <a:ext uri="{FF2B5EF4-FFF2-40B4-BE49-F238E27FC236}">
                <a16:creationId xmlns:a16="http://schemas.microsoft.com/office/drawing/2014/main" id="{7F6A27F2-07AA-4D6E-A11B-D19C02045CA9}"/>
              </a:ext>
            </a:extLst>
          </p:cNvPr>
          <p:cNvSpPr/>
          <p:nvPr/>
        </p:nvSpPr>
        <p:spPr>
          <a:xfrm rot="5400000">
            <a:off x="9029343" y="3958281"/>
            <a:ext cx="624536" cy="15951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557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Doing</a:t>
            </a:r>
            <a:r>
              <a:rPr lang="ko-KR" altLang="en-US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 </a:t>
            </a:r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&amp;</a:t>
            </a:r>
            <a:r>
              <a:rPr lang="ko-KR" altLang="en-US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 </a:t>
            </a:r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To</a:t>
            </a:r>
            <a:r>
              <a:rPr lang="ko-KR" altLang="en-US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 </a:t>
            </a:r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do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F99A72-1A56-42F9-B6E5-949D920FA2F7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B001883-A83E-4E2D-B4A5-F9AD0BB44A64}"/>
              </a:ext>
            </a:extLst>
          </p:cNvPr>
          <p:cNvSpPr/>
          <p:nvPr/>
        </p:nvSpPr>
        <p:spPr>
          <a:xfrm>
            <a:off x="383317" y="1371884"/>
            <a:ext cx="6068637" cy="19893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터치코드 도트 패턴 확장</a:t>
            </a:r>
            <a:endParaRPr lang="en-US" altLang="ko-KR" sz="2400" b="1" dirty="0">
              <a:solidFill>
                <a:schemeClr val="accent2">
                  <a:lumMod val="50000"/>
                </a:schemeClr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현재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4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개의 도트 패턴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실제 데이터는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1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개로 표현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코드활용을 위한 패턴 확장 필요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(5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개 이상의 좌표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서보 모터기반 아날로그 해석 ⇒ 디지털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전기적 설계 변경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E91814F-DC62-41D2-B571-AA5BB5E38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5" y="3496790"/>
            <a:ext cx="4820491" cy="2251937"/>
          </a:xfrm>
          <a:prstGeom prst="rect">
            <a:avLst/>
          </a:prstGeom>
        </p:spPr>
      </p:pic>
      <p:sp>
        <p:nvSpPr>
          <p:cNvPr id="127" name="직사각형 126">
            <a:extLst>
              <a:ext uri="{FF2B5EF4-FFF2-40B4-BE49-F238E27FC236}">
                <a16:creationId xmlns:a16="http://schemas.microsoft.com/office/drawing/2014/main" id="{7332B20E-C28C-402B-8BE6-599C9269A8C8}"/>
              </a:ext>
            </a:extLst>
          </p:cNvPr>
          <p:cNvSpPr/>
          <p:nvPr/>
        </p:nvSpPr>
        <p:spPr>
          <a:xfrm>
            <a:off x="6313582" y="1371884"/>
            <a:ext cx="6068637" cy="19893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스탬프 內 </a:t>
            </a:r>
            <a:r>
              <a:rPr lang="en-US" altLang="ko-KR" sz="24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LPWA </a:t>
            </a:r>
            <a:r>
              <a:rPr lang="ko-KR" altLang="en-US" sz="2400" b="1" dirty="0">
                <a:solidFill>
                  <a:schemeClr val="accent2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모뎀수용 및 기구 최적화</a:t>
            </a:r>
            <a:endParaRPr lang="en-US" altLang="ko-KR" sz="2400" b="1" dirty="0">
              <a:solidFill>
                <a:schemeClr val="accent2">
                  <a:lumMod val="50000"/>
                </a:schemeClr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Nano33 BLE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및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ESP12E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활용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소형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MCU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채택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LPWA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모뎀제어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(AT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커맨드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시리얼통신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기구 최적화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48" name="사각형: 둥근 모서리 147">
            <a:extLst>
              <a:ext uri="{FF2B5EF4-FFF2-40B4-BE49-F238E27FC236}">
                <a16:creationId xmlns:a16="http://schemas.microsoft.com/office/drawing/2014/main" id="{919772DA-CF0A-4A9A-9264-CF571DF4E4E5}"/>
              </a:ext>
            </a:extLst>
          </p:cNvPr>
          <p:cNvSpPr/>
          <p:nvPr/>
        </p:nvSpPr>
        <p:spPr>
          <a:xfrm>
            <a:off x="7263268" y="4525180"/>
            <a:ext cx="291963" cy="1899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사각형: 둥근 모서리 148">
            <a:extLst>
              <a:ext uri="{FF2B5EF4-FFF2-40B4-BE49-F238E27FC236}">
                <a16:creationId xmlns:a16="http://schemas.microsoft.com/office/drawing/2014/main" id="{0A4AAE9D-D467-411E-AC93-009EBAB9F067}"/>
              </a:ext>
            </a:extLst>
          </p:cNvPr>
          <p:cNvSpPr/>
          <p:nvPr/>
        </p:nvSpPr>
        <p:spPr>
          <a:xfrm>
            <a:off x="7275481" y="4117511"/>
            <a:ext cx="291963" cy="1899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사각형: 둥근 모서리 127">
            <a:extLst>
              <a:ext uri="{FF2B5EF4-FFF2-40B4-BE49-F238E27FC236}">
                <a16:creationId xmlns:a16="http://schemas.microsoft.com/office/drawing/2014/main" id="{16A1D902-2160-47BB-BEFB-3CCA2C510791}"/>
              </a:ext>
            </a:extLst>
          </p:cNvPr>
          <p:cNvSpPr/>
          <p:nvPr/>
        </p:nvSpPr>
        <p:spPr>
          <a:xfrm>
            <a:off x="7263268" y="4874113"/>
            <a:ext cx="291963" cy="1899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사각형: 둥근 모서리 128">
            <a:extLst>
              <a:ext uri="{FF2B5EF4-FFF2-40B4-BE49-F238E27FC236}">
                <a16:creationId xmlns:a16="http://schemas.microsoft.com/office/drawing/2014/main" id="{2330AB6D-70BD-4DA2-8D8A-8156CB2D426C}"/>
              </a:ext>
            </a:extLst>
          </p:cNvPr>
          <p:cNvSpPr/>
          <p:nvPr/>
        </p:nvSpPr>
        <p:spPr>
          <a:xfrm>
            <a:off x="7272302" y="3709843"/>
            <a:ext cx="291963" cy="18990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사각형: 둥근 모서리 129">
            <a:extLst>
              <a:ext uri="{FF2B5EF4-FFF2-40B4-BE49-F238E27FC236}">
                <a16:creationId xmlns:a16="http://schemas.microsoft.com/office/drawing/2014/main" id="{FC8565C4-F722-46E1-BA88-B2534C43BC89}"/>
              </a:ext>
            </a:extLst>
          </p:cNvPr>
          <p:cNvSpPr/>
          <p:nvPr/>
        </p:nvSpPr>
        <p:spPr>
          <a:xfrm rot="5400000">
            <a:off x="8082338" y="4123023"/>
            <a:ext cx="427475" cy="1348710"/>
          </a:xfrm>
          <a:prstGeom prst="roundRect">
            <a:avLst>
              <a:gd name="adj" fmla="val 3833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직사각형 130">
            <a:extLst>
              <a:ext uri="{FF2B5EF4-FFF2-40B4-BE49-F238E27FC236}">
                <a16:creationId xmlns:a16="http://schemas.microsoft.com/office/drawing/2014/main" id="{F97C13D5-3AE0-41A1-9B75-C52FB9310877}"/>
              </a:ext>
            </a:extLst>
          </p:cNvPr>
          <p:cNvSpPr/>
          <p:nvPr/>
        </p:nvSpPr>
        <p:spPr>
          <a:xfrm rot="5400000">
            <a:off x="8060456" y="3580815"/>
            <a:ext cx="589747" cy="160019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2" name="직사각형 131">
            <a:extLst>
              <a:ext uri="{FF2B5EF4-FFF2-40B4-BE49-F238E27FC236}">
                <a16:creationId xmlns:a16="http://schemas.microsoft.com/office/drawing/2014/main" id="{EC83E254-E0D4-46CE-A71D-59217DDAE4E7}"/>
              </a:ext>
            </a:extLst>
          </p:cNvPr>
          <p:cNvSpPr/>
          <p:nvPr/>
        </p:nvSpPr>
        <p:spPr>
          <a:xfrm rot="5400000">
            <a:off x="6737695" y="4316649"/>
            <a:ext cx="1475620" cy="1594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4" name="사각형: 둥근 모서리 133">
            <a:extLst>
              <a:ext uri="{FF2B5EF4-FFF2-40B4-BE49-F238E27FC236}">
                <a16:creationId xmlns:a16="http://schemas.microsoft.com/office/drawing/2014/main" id="{C5075B20-73F8-4078-94A1-B9F975E5EAE3}"/>
              </a:ext>
            </a:extLst>
          </p:cNvPr>
          <p:cNvSpPr/>
          <p:nvPr/>
        </p:nvSpPr>
        <p:spPr>
          <a:xfrm rot="5400000">
            <a:off x="8485160" y="3967174"/>
            <a:ext cx="427475" cy="285750"/>
          </a:xfrm>
          <a:prstGeom prst="roundRect">
            <a:avLst>
              <a:gd name="adj" fmla="val 3833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5" name="사각형: 둥근 모서리 134">
            <a:extLst>
              <a:ext uri="{FF2B5EF4-FFF2-40B4-BE49-F238E27FC236}">
                <a16:creationId xmlns:a16="http://schemas.microsoft.com/office/drawing/2014/main" id="{756B4394-B9FB-4457-815D-51C422AA5AAC}"/>
              </a:ext>
            </a:extLst>
          </p:cNvPr>
          <p:cNvSpPr/>
          <p:nvPr/>
        </p:nvSpPr>
        <p:spPr>
          <a:xfrm rot="5400000">
            <a:off x="8212398" y="3895163"/>
            <a:ext cx="427475" cy="285750"/>
          </a:xfrm>
          <a:prstGeom prst="roundRect">
            <a:avLst>
              <a:gd name="adj" fmla="val 3833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6" name="사각형: 둥근 모서리 135">
            <a:extLst>
              <a:ext uri="{FF2B5EF4-FFF2-40B4-BE49-F238E27FC236}">
                <a16:creationId xmlns:a16="http://schemas.microsoft.com/office/drawing/2014/main" id="{4F0590E4-87B9-463A-8641-B0B16A8BC163}"/>
              </a:ext>
            </a:extLst>
          </p:cNvPr>
          <p:cNvSpPr/>
          <p:nvPr/>
        </p:nvSpPr>
        <p:spPr>
          <a:xfrm rot="5400000">
            <a:off x="7918176" y="3908299"/>
            <a:ext cx="427475" cy="285750"/>
          </a:xfrm>
          <a:prstGeom prst="roundRect">
            <a:avLst>
              <a:gd name="adj" fmla="val 3833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7" name="사각형: 둥근 모서리 136">
            <a:extLst>
              <a:ext uri="{FF2B5EF4-FFF2-40B4-BE49-F238E27FC236}">
                <a16:creationId xmlns:a16="http://schemas.microsoft.com/office/drawing/2014/main" id="{C7FCAD58-8270-4F4C-9599-BA5A3047C320}"/>
              </a:ext>
            </a:extLst>
          </p:cNvPr>
          <p:cNvSpPr/>
          <p:nvPr/>
        </p:nvSpPr>
        <p:spPr>
          <a:xfrm rot="5400000">
            <a:off x="7645414" y="3976879"/>
            <a:ext cx="427475" cy="285750"/>
          </a:xfrm>
          <a:prstGeom prst="roundRect">
            <a:avLst>
              <a:gd name="adj" fmla="val 3833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사각형: 둥근 모서리 137">
            <a:extLst>
              <a:ext uri="{FF2B5EF4-FFF2-40B4-BE49-F238E27FC236}">
                <a16:creationId xmlns:a16="http://schemas.microsoft.com/office/drawing/2014/main" id="{10BD876C-72BD-4BCE-BD96-DA1D6CCE4D94}"/>
              </a:ext>
            </a:extLst>
          </p:cNvPr>
          <p:cNvSpPr/>
          <p:nvPr/>
        </p:nvSpPr>
        <p:spPr>
          <a:xfrm rot="6100152">
            <a:off x="8532991" y="4475773"/>
            <a:ext cx="650954" cy="3463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B3CE63E-73E6-48B1-B9D5-7286882A6B7F}"/>
              </a:ext>
            </a:extLst>
          </p:cNvPr>
          <p:cNvSpPr/>
          <p:nvPr/>
        </p:nvSpPr>
        <p:spPr>
          <a:xfrm>
            <a:off x="9155429" y="4194810"/>
            <a:ext cx="67006" cy="388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4046CEC1-F925-4897-9007-4711F0928FAF}"/>
              </a:ext>
            </a:extLst>
          </p:cNvPr>
          <p:cNvSpPr/>
          <p:nvPr/>
        </p:nvSpPr>
        <p:spPr>
          <a:xfrm>
            <a:off x="9227146" y="4300240"/>
            <a:ext cx="235628" cy="177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73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5"/>
    </mc:Choice>
    <mc:Fallback xmlns="">
      <p:transition spd="slow" advTm="594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557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Demonstration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50625E05-7B00-474F-AB6E-170647E93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35" y="4377676"/>
            <a:ext cx="4499738" cy="2275525"/>
          </a:xfrm>
          <a:prstGeom prst="rect">
            <a:avLst/>
          </a:prstGeom>
        </p:spPr>
      </p:pic>
      <p:pic>
        <p:nvPicPr>
          <p:cNvPr id="9" name="그림 8" descr="실내, 테이블, 앉아있는, 하얀색이(가) 표시된 사진&#10;&#10;자동 생성된 설명">
            <a:extLst>
              <a:ext uri="{FF2B5EF4-FFF2-40B4-BE49-F238E27FC236}">
                <a16:creationId xmlns:a16="http://schemas.microsoft.com/office/drawing/2014/main" id="{D3E27FF1-6B7A-4C31-A504-BD95A0054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5" y="1225913"/>
            <a:ext cx="2115312" cy="2823353"/>
          </a:xfrm>
          <a:prstGeom prst="rect">
            <a:avLst/>
          </a:prstGeom>
        </p:spPr>
      </p:pic>
      <p:pic>
        <p:nvPicPr>
          <p:cNvPr id="16" name="그림 15" descr="실내, 테이블, 하얀색, 모니터이(가) 표시된 사진&#10;&#10;자동 생성된 설명">
            <a:extLst>
              <a:ext uri="{FF2B5EF4-FFF2-40B4-BE49-F238E27FC236}">
                <a16:creationId xmlns:a16="http://schemas.microsoft.com/office/drawing/2014/main" id="{D279961C-94B9-4249-B054-9F872286D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67" y="1225914"/>
            <a:ext cx="2115306" cy="2823346"/>
          </a:xfrm>
          <a:prstGeom prst="rect">
            <a:avLst/>
          </a:prstGeom>
        </p:spPr>
      </p:pic>
      <p:pic>
        <p:nvPicPr>
          <p:cNvPr id="2" name="connected-stamp">
            <a:hlinkClick r:id="" action="ppaction://media"/>
            <a:extLst>
              <a:ext uri="{FF2B5EF4-FFF2-40B4-BE49-F238E27FC236}">
                <a16:creationId xmlns:a16="http://schemas.microsoft.com/office/drawing/2014/main" id="{551AD964-FFDD-457A-85DF-C8C0B9C27F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6224" y="204798"/>
            <a:ext cx="3627224" cy="64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5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5"/>
    </mc:Choice>
    <mc:Fallback xmlns="">
      <p:transition spd="slow" advTm="5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FF89791-4A2F-4CBB-909A-5CFF88B2F466}"/>
              </a:ext>
            </a:extLst>
          </p:cNvPr>
          <p:cNvSpPr txBox="1"/>
          <p:nvPr/>
        </p:nvSpPr>
        <p:spPr>
          <a:xfrm>
            <a:off x="0" y="222867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Thank You</a:t>
            </a:r>
            <a:endParaRPr lang="ko-KR" altLang="en-US" sz="72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9"/>
    </mc:Choice>
    <mc:Fallback xmlns="">
      <p:transition spd="slow" advTm="546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6747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About Team “WNB”</a:t>
            </a:r>
            <a:endParaRPr lang="ko-KR" altLang="en-US" sz="4000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710641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DC10FD01-F732-4229-9FEC-193B88AD1D72}"/>
              </a:ext>
            </a:extLst>
          </p:cNvPr>
          <p:cNvSpPr/>
          <p:nvPr/>
        </p:nvSpPr>
        <p:spPr>
          <a:xfrm>
            <a:off x="457761" y="1269107"/>
            <a:ext cx="11276477" cy="68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3200" b="1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 </a:t>
            </a:r>
            <a:r>
              <a:rPr lang="en-US" altLang="ko-KR" sz="3200" b="1" u="sng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W</a:t>
            </a:r>
            <a:r>
              <a:rPr lang="en-US" altLang="ko-KR" sz="3200" b="1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eight and </a:t>
            </a:r>
            <a:r>
              <a:rPr lang="en-US" altLang="ko-KR" sz="3200" b="1" u="sng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B</a:t>
            </a:r>
            <a:r>
              <a:rPr lang="en-US" altLang="ko-KR" sz="3200" b="1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ias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3AB82EB2-C689-46BE-A62A-4A3925BC79FE}"/>
              </a:ext>
            </a:extLst>
          </p:cNvPr>
          <p:cNvSpPr/>
          <p:nvPr/>
        </p:nvSpPr>
        <p:spPr>
          <a:xfrm>
            <a:off x="453242" y="2993803"/>
            <a:ext cx="11276477" cy="68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3200" b="1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 </a:t>
            </a:r>
            <a:r>
              <a:rPr lang="en-US" altLang="ko-KR" sz="3200" b="1" u="sng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W</a:t>
            </a:r>
            <a:r>
              <a:rPr lang="en-US" altLang="ko-KR" sz="3200" b="1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anna</a:t>
            </a:r>
            <a:r>
              <a:rPr lang="en-US" altLang="ko-KR" sz="3200" b="1" u="sng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b</a:t>
            </a:r>
            <a:r>
              <a:rPr lang="en-US" altLang="ko-KR" sz="3200" b="1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e “Geek” 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24058FEF-4FCE-4858-93A5-CDB96A38BBA0}"/>
              </a:ext>
            </a:extLst>
          </p:cNvPr>
          <p:cNvSpPr/>
          <p:nvPr/>
        </p:nvSpPr>
        <p:spPr>
          <a:xfrm>
            <a:off x="465881" y="4638081"/>
            <a:ext cx="11276477" cy="68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3200" b="1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 </a:t>
            </a:r>
            <a:r>
              <a:rPr lang="en-US" altLang="ko-KR" sz="3200" b="1" u="sng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W</a:t>
            </a:r>
            <a:r>
              <a:rPr lang="en-US" altLang="ko-KR" sz="3200" b="1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oman and </a:t>
            </a:r>
            <a:r>
              <a:rPr lang="en-US" altLang="ko-KR" sz="3200" b="1" u="sng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B</a:t>
            </a:r>
            <a:r>
              <a:rPr lang="en-US" altLang="ko-KR" sz="3200" b="1" dirty="0">
                <a:latin typeface="Palatino Linotype" panose="02040502050505030304" pitchFamily="18" charset="0"/>
                <a:ea typeface="나눔명조 ExtraBold" panose="02020603020101020101" pitchFamily="18" charset="-127"/>
              </a:rPr>
              <a:t>oys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15EDDD35-FE47-4A8E-981A-D11D3D860862}"/>
                  </a:ext>
                </a:extLst>
              </p:cNvPr>
              <p:cNvSpPr/>
              <p:nvPr/>
            </p:nvSpPr>
            <p:spPr>
              <a:xfrm>
                <a:off x="4631173" y="1343903"/>
                <a:ext cx="6522159" cy="1137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sz="2400" b="1" dirty="0">
                    <a:solidFill>
                      <a:schemeClr val="bg1">
                        <a:lumMod val="65000"/>
                      </a:schemeClr>
                    </a:solidFill>
                    <a:latin typeface="Palatino Linotype" panose="02040502050505030304" pitchFamily="18" charset="0"/>
                    <a:ea typeface="나눔명조 ExtraBold" panose="02020603020101020101" pitchFamily="18" charset="-127"/>
                  </a:rPr>
                  <a:t>Linear Hypothesis; prediction and model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ko-KR" sz="24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나눔명조 ExtraBold" panose="02020603020101020101" pitchFamily="18" charset="-127"/>
                      </a:rPr>
                      <m:t>𝐻</m:t>
                    </m:r>
                    <m:d>
                      <m:dPr>
                        <m:ctrlPr>
                          <a:rPr lang="en-US" altLang="ko-KR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나눔명조 ExtraBold" panose="02020603020101020101" pitchFamily="18" charset="-127"/>
                          </a:rPr>
                        </m:ctrlPr>
                      </m:dPr>
                      <m:e>
                        <m:r>
                          <a:rPr lang="en-US" altLang="ko-KR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나눔명조 ExtraBold" panose="02020603020101020101" pitchFamily="18" charset="-127"/>
                          </a:rPr>
                          <m:t>𝑥</m:t>
                        </m:r>
                      </m:e>
                    </m:d>
                    <m:r>
                      <a:rPr lang="en-US" altLang="ko-KR" sz="24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나눔명조 ExtraBold" panose="02020603020101020101" pitchFamily="18" charset="-127"/>
                      </a:rPr>
                      <m:t>=</m:t>
                    </m:r>
                    <m:r>
                      <a:rPr lang="en-US" altLang="ko-KR" sz="24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나눔명조 ExtraBold" panose="02020603020101020101" pitchFamily="18" charset="-127"/>
                      </a:rPr>
                      <m:t>𝑊𝑥</m:t>
                    </m:r>
                    <m:r>
                      <a:rPr lang="en-US" altLang="ko-KR" sz="24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나눔명조 ExtraBold" panose="02020603020101020101" pitchFamily="18" charset="-127"/>
                      </a:rPr>
                      <m:t>+</m:t>
                    </m:r>
                    <m:r>
                      <a:rPr lang="en-US" altLang="ko-KR" sz="24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나눔명조 ExtraBold" panose="02020603020101020101" pitchFamily="18" charset="-127"/>
                      </a:rPr>
                      <m:t>𝑏</m:t>
                    </m:r>
                  </m:oMath>
                </a14:m>
                <a:r>
                  <a:rPr lang="en-US" altLang="ko-KR" sz="2400" dirty="0">
                    <a:solidFill>
                      <a:schemeClr val="bg1">
                        <a:lumMod val="65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24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나눔명조 ExtraBold" panose="02020603020101020101" pitchFamily="18" charset="-127"/>
                      </a:rPr>
                      <m:t>𝑐𝑜𝑠𝑡</m:t>
                    </m:r>
                    <m:r>
                      <a:rPr lang="en-US" altLang="ko-KR" sz="24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나눔명조 ExtraBold" panose="02020603020101020101" pitchFamily="18" charset="-127"/>
                      </a:rPr>
                      <m:t>=</m:t>
                    </m:r>
                    <m:f>
                      <m:fPr>
                        <m:ctrlPr>
                          <a:rPr lang="en-US" altLang="ko-KR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나눔명조 ExtraBold" panose="02020603020101020101" pitchFamily="18" charset="-127"/>
                          </a:rPr>
                        </m:ctrlPr>
                      </m:fPr>
                      <m:num>
                        <m:r>
                          <a:rPr lang="en-US" altLang="ko-KR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나눔명조 ExtraBold" panose="02020603020101020101" pitchFamily="18" charset="-127"/>
                          </a:rPr>
                          <m:t>1</m:t>
                        </m:r>
                      </m:num>
                      <m:den>
                        <m:r>
                          <a:rPr lang="en-US" altLang="ko-KR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나눔명조 ExtraBold" panose="02020603020101020101" pitchFamily="18" charset="-127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ko-KR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나눔명조 ExtraBold" panose="02020603020101020101" pitchFamily="18" charset="-127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ko-KR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나눔명조 ExtraBold" panose="02020603020101020101" pitchFamily="18" charset="-127"/>
                          </a:rPr>
                          <m:t>𝑖</m:t>
                        </m:r>
                        <m:r>
                          <a:rPr lang="en-US" altLang="ko-KR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나눔명조 ExtraBold" panose="02020603020101020101" pitchFamily="18" charset="-127"/>
                          </a:rPr>
                          <m:t>=1</m:t>
                        </m:r>
                      </m:sub>
                      <m:sup>
                        <m:r>
                          <a:rPr lang="en-US" altLang="ko-KR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나눔명조 ExtraBold" panose="02020603020101020101" pitchFamily="18" charset="-127"/>
                          </a:rPr>
                          <m:t>𝑚</m:t>
                        </m:r>
                      </m:sup>
                      <m:e>
                        <m:sSup>
                          <m:sSupPr>
                            <m:ctrlPr>
                              <a:rPr lang="en-US" altLang="ko-KR" sz="2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나눔명조 ExtraBold" panose="02020603020101020101" pitchFamily="18" charset="-127"/>
                              </a:rPr>
                            </m:ctrlPr>
                          </m:sSupPr>
                          <m:e>
                            <m:r>
                              <a:rPr lang="en-US" altLang="ko-KR" sz="2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나눔명조 ExtraBold" panose="02020603020101020101" pitchFamily="18" charset="-127"/>
                              </a:rPr>
                              <m:t>(</m:t>
                            </m:r>
                            <m:r>
                              <a:rPr lang="en-US" altLang="ko-KR" sz="2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나눔명조 ExtraBold" panose="02020603020101020101" pitchFamily="18" charset="-127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en-US" altLang="ko-KR" sz="24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나눔명조 ExtraBold" panose="02020603020101020101" pitchFamily="18" charset="-127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ko-KR" sz="240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나눔명조 ExtraBold" panose="02020603020101020101" pitchFamily="18" charset="-127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240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나눔명조 ExtraBold" panose="02020603020101020101" pitchFamily="18" charset="-127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ko-KR" sz="240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나눔명조 ExtraBold" panose="02020603020101020101" pitchFamily="18" charset="-127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240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나눔명조 ExtraBold" panose="02020603020101020101" pitchFamily="18" charset="-127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  <m:r>
                              <a:rPr lang="en-US" altLang="ko-KR" sz="2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나눔명조 ExtraBold" panose="02020603020101020101" pitchFamily="18" charset="-127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나눔명조 ExtraBold" panose="02020603020101020101" pitchFamily="18" charset="-127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나눔명조 ExtraBold" panose="02020603020101020101" pitchFamily="18" charset="-127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ko-KR" sz="240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나눔명조 ExtraBold" panose="02020603020101020101" pitchFamily="18" charset="-12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240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나눔명조 ExtraBold" panose="02020603020101020101" pitchFamily="18" charset="-127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altLang="ko-KR" sz="2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나눔명조 ExtraBold" panose="02020603020101020101" pitchFamily="18" charset="-127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ko-KR" sz="2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나눔명조 ExtraBold" panose="02020603020101020101" pitchFamily="18" charset="-127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altLang="ko-KR" sz="2400" dirty="0">
                  <a:solidFill>
                    <a:schemeClr val="bg1">
                      <a:lumMod val="6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</mc:Choice>
        <mc:Fallback xmlns=""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15EDDD35-FE47-4A8E-981A-D11D3D8608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173" y="1343903"/>
                <a:ext cx="6522159" cy="1137619"/>
              </a:xfrm>
              <a:prstGeom prst="rect">
                <a:avLst/>
              </a:prstGeom>
              <a:blipFill>
                <a:blip r:embed="rId3"/>
                <a:stretch>
                  <a:fillRect l="-1495" t="-535" b="-37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그래픽 14">
            <a:extLst>
              <a:ext uri="{FF2B5EF4-FFF2-40B4-BE49-F238E27FC236}">
                <a16:creationId xmlns:a16="http://schemas.microsoft.com/office/drawing/2014/main" id="{C1BE6ACD-58E9-45A1-996E-ED0E426F7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6216" y="4865879"/>
            <a:ext cx="2416677" cy="2001764"/>
          </a:xfrm>
          <a:prstGeom prst="rect">
            <a:avLst/>
          </a:prstGeom>
        </p:spPr>
      </p:pic>
      <p:grpSp>
        <p:nvGrpSpPr>
          <p:cNvPr id="42" name="그룹 41">
            <a:extLst>
              <a:ext uri="{FF2B5EF4-FFF2-40B4-BE49-F238E27FC236}">
                <a16:creationId xmlns:a16="http://schemas.microsoft.com/office/drawing/2014/main" id="{113DBABF-FD85-40D4-87A1-599113AD1745}"/>
              </a:ext>
            </a:extLst>
          </p:cNvPr>
          <p:cNvGrpSpPr/>
          <p:nvPr/>
        </p:nvGrpSpPr>
        <p:grpSpPr>
          <a:xfrm>
            <a:off x="4757690" y="2622971"/>
            <a:ext cx="7187626" cy="3011806"/>
            <a:chOff x="4757690" y="2622971"/>
            <a:chExt cx="7187626" cy="3011806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7188F23D-73C2-4A32-9C26-1D2F932A527C}"/>
                </a:ext>
              </a:extLst>
            </p:cNvPr>
            <p:cNvGrpSpPr/>
            <p:nvPr/>
          </p:nvGrpSpPr>
          <p:grpSpPr>
            <a:xfrm>
              <a:off x="4757690" y="2622971"/>
              <a:ext cx="3134563" cy="3011806"/>
              <a:chOff x="5865342" y="3968216"/>
              <a:chExt cx="4334673" cy="4131971"/>
            </a:xfrm>
          </p:grpSpPr>
          <p:sp>
            <p:nvSpPr>
              <p:cNvPr id="31" name="타원 30">
                <a:extLst>
                  <a:ext uri="{FF2B5EF4-FFF2-40B4-BE49-F238E27FC236}">
                    <a16:creationId xmlns:a16="http://schemas.microsoft.com/office/drawing/2014/main" id="{F1EB2945-E837-403A-936F-FF34956A8E41}"/>
                  </a:ext>
                </a:extLst>
              </p:cNvPr>
              <p:cNvSpPr/>
              <p:nvPr/>
            </p:nvSpPr>
            <p:spPr>
              <a:xfrm>
                <a:off x="5935901" y="4876245"/>
                <a:ext cx="2520000" cy="2520000"/>
              </a:xfrm>
              <a:prstGeom prst="ellipse">
                <a:avLst/>
              </a:prstGeom>
              <a:solidFill>
                <a:srgbClr val="FFE699">
                  <a:alpha val="20000"/>
                </a:srgbClr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A5BE47F-95A1-46D6-818B-DC37CDC608D4}"/>
                  </a:ext>
                </a:extLst>
              </p:cNvPr>
              <p:cNvSpPr txBox="1"/>
              <p:nvPr/>
            </p:nvSpPr>
            <p:spPr>
              <a:xfrm>
                <a:off x="5865342" y="5760943"/>
                <a:ext cx="2136818" cy="548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b="1" spc="-150" dirty="0">
                    <a:solidFill>
                      <a:schemeClr val="bg1">
                        <a:lumMod val="65000"/>
                      </a:schemeClr>
                    </a:solidFill>
                    <a:latin typeface="Palatino Linotype" panose="02040502050505030304" pitchFamily="18" charset="0"/>
                    <a:ea typeface="Adobe Fan Heiti Std B" panose="020B0700000000000000" pitchFamily="34" charset="-128"/>
                  </a:rPr>
                  <a:t>Intelligence</a:t>
                </a:r>
                <a:endParaRPr lang="ko-KR" altLang="en-US" sz="2000" b="1" spc="-150" dirty="0">
                  <a:solidFill>
                    <a:schemeClr val="bg1">
                      <a:lumMod val="65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33" name="타원 32">
                <a:extLst>
                  <a:ext uri="{FF2B5EF4-FFF2-40B4-BE49-F238E27FC236}">
                    <a16:creationId xmlns:a16="http://schemas.microsoft.com/office/drawing/2014/main" id="{4F0C76B0-12E5-4570-AE5F-369CDD9CE471}"/>
                  </a:ext>
                </a:extLst>
              </p:cNvPr>
              <p:cNvSpPr/>
              <p:nvPr/>
            </p:nvSpPr>
            <p:spPr>
              <a:xfrm>
                <a:off x="7680015" y="5580187"/>
                <a:ext cx="2520000" cy="2520000"/>
              </a:xfrm>
              <a:prstGeom prst="ellipse">
                <a:avLst/>
              </a:prstGeom>
              <a:solidFill>
                <a:srgbClr val="DEEBF7">
                  <a:alpha val="20000"/>
                </a:srgbClr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E9488B4-37E3-4DA1-8FEE-27160ABF8C91}"/>
                  </a:ext>
                </a:extLst>
              </p:cNvPr>
              <p:cNvSpPr txBox="1"/>
              <p:nvPr/>
            </p:nvSpPr>
            <p:spPr>
              <a:xfrm>
                <a:off x="7922081" y="7104920"/>
                <a:ext cx="2136817" cy="548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b="1" spc="-150" dirty="0">
                    <a:solidFill>
                      <a:schemeClr val="bg1">
                        <a:lumMod val="65000"/>
                      </a:schemeClr>
                    </a:solidFill>
                    <a:latin typeface="Palatino Linotype" panose="02040502050505030304" pitchFamily="18" charset="0"/>
                    <a:ea typeface="Adobe Fan Heiti Std B" panose="020B0700000000000000" pitchFamily="34" charset="-128"/>
                  </a:rPr>
                  <a:t>Obsession</a:t>
                </a:r>
                <a:endParaRPr lang="ko-KR" altLang="en-US" sz="2000" b="1" spc="-150" dirty="0">
                  <a:solidFill>
                    <a:schemeClr val="bg1">
                      <a:lumMod val="65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35" name="타원 34">
                <a:extLst>
                  <a:ext uri="{FF2B5EF4-FFF2-40B4-BE49-F238E27FC236}">
                    <a16:creationId xmlns:a16="http://schemas.microsoft.com/office/drawing/2014/main" id="{4EA6BDE1-CF3D-4A7F-9CD3-5A8C2F6B7491}"/>
                  </a:ext>
                </a:extLst>
              </p:cNvPr>
              <p:cNvSpPr/>
              <p:nvPr/>
            </p:nvSpPr>
            <p:spPr>
              <a:xfrm>
                <a:off x="7538898" y="3968216"/>
                <a:ext cx="2520000" cy="2520000"/>
              </a:xfrm>
              <a:prstGeom prst="ellipse">
                <a:avLst/>
              </a:prstGeom>
              <a:solidFill>
                <a:srgbClr val="FFE699">
                  <a:alpha val="20000"/>
                </a:srgbClr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2ECAC94-0A4F-4244-92E6-8F480BF80344}"/>
                  </a:ext>
                </a:extLst>
              </p:cNvPr>
              <p:cNvSpPr txBox="1"/>
              <p:nvPr/>
            </p:nvSpPr>
            <p:spPr>
              <a:xfrm>
                <a:off x="7783784" y="4277220"/>
                <a:ext cx="2136817" cy="971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b="1" spc="-150" dirty="0">
                    <a:solidFill>
                      <a:schemeClr val="bg1">
                        <a:lumMod val="65000"/>
                      </a:schemeClr>
                    </a:solidFill>
                    <a:latin typeface="Palatino Linotype" panose="02040502050505030304" pitchFamily="18" charset="0"/>
                    <a:ea typeface="Adobe Fan Heiti Std B" panose="020B0700000000000000" pitchFamily="34" charset="-128"/>
                  </a:rPr>
                  <a:t>Social Ineptitude</a:t>
                </a:r>
                <a:endParaRPr lang="ko-KR" altLang="en-US" sz="2000" b="1" spc="-150" dirty="0">
                  <a:solidFill>
                    <a:schemeClr val="bg1">
                      <a:lumMod val="65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459E147-C5C8-4FF9-8B27-9D4E27090434}"/>
                  </a:ext>
                </a:extLst>
              </p:cNvPr>
              <p:cNvSpPr txBox="1"/>
              <p:nvPr/>
            </p:nvSpPr>
            <p:spPr>
              <a:xfrm>
                <a:off x="8597019" y="5871409"/>
                <a:ext cx="938651" cy="380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spc="-150" dirty="0">
                    <a:solidFill>
                      <a:schemeClr val="bg1">
                        <a:lumMod val="65000"/>
                      </a:schemeClr>
                    </a:solidFill>
                    <a:latin typeface="Palatino Linotype" panose="02040502050505030304" pitchFamily="18" charset="0"/>
                    <a:ea typeface="Adobe Fan Heiti Std B" panose="020B0700000000000000" pitchFamily="34" charset="-128"/>
                  </a:rPr>
                  <a:t>dork</a:t>
                </a:r>
                <a:endParaRPr lang="ko-KR" altLang="en-US" sz="1200" b="1" spc="-150" dirty="0">
                  <a:solidFill>
                    <a:schemeClr val="bg1">
                      <a:lumMod val="65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C5A063A-8B19-4908-840C-A961158AFF8E}"/>
                  </a:ext>
                </a:extLst>
              </p:cNvPr>
              <p:cNvSpPr txBox="1"/>
              <p:nvPr/>
            </p:nvSpPr>
            <p:spPr>
              <a:xfrm>
                <a:off x="7452755" y="5314597"/>
                <a:ext cx="938650" cy="380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spc="-150" dirty="0">
                    <a:solidFill>
                      <a:schemeClr val="bg1">
                        <a:lumMod val="65000"/>
                      </a:schemeClr>
                    </a:solidFill>
                    <a:latin typeface="Palatino Linotype" panose="02040502050505030304" pitchFamily="18" charset="0"/>
                    <a:ea typeface="Adobe Fan Heiti Std B" panose="020B0700000000000000" pitchFamily="34" charset="-128"/>
                  </a:rPr>
                  <a:t>dweeb</a:t>
                </a:r>
                <a:endParaRPr lang="ko-KR" altLang="en-US" sz="1200" b="1" spc="-150" dirty="0">
                  <a:solidFill>
                    <a:schemeClr val="bg1">
                      <a:lumMod val="65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D63E8D5-33D2-4486-A3C1-7D65A713489C}"/>
                  </a:ext>
                </a:extLst>
              </p:cNvPr>
              <p:cNvSpPr txBox="1"/>
              <p:nvPr/>
            </p:nvSpPr>
            <p:spPr>
              <a:xfrm>
                <a:off x="7727271" y="5861346"/>
                <a:ext cx="938650" cy="380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spc="-150" dirty="0">
                    <a:solidFill>
                      <a:schemeClr val="bg1">
                        <a:lumMod val="65000"/>
                      </a:schemeClr>
                    </a:solidFill>
                    <a:latin typeface="Palatino Linotype" panose="02040502050505030304" pitchFamily="18" charset="0"/>
                    <a:ea typeface="Adobe Fan Heiti Std B" panose="020B0700000000000000" pitchFamily="34" charset="-128"/>
                  </a:rPr>
                  <a:t>nerd</a:t>
                </a:r>
                <a:endParaRPr lang="ko-KR" altLang="en-US" sz="1200" b="1" spc="-150" dirty="0">
                  <a:solidFill>
                    <a:schemeClr val="bg1">
                      <a:lumMod val="65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</p:grpSp>
        <p:pic>
          <p:nvPicPr>
            <p:cNvPr id="1038" name="Picture 14" descr="geek  이미지 검색결과&quot;">
              <a:extLst>
                <a:ext uri="{FF2B5EF4-FFF2-40B4-BE49-F238E27FC236}">
                  <a16:creationId xmlns:a16="http://schemas.microsoft.com/office/drawing/2014/main" id="{050636D9-869B-4391-9FE1-F4BAEF6567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4603" y="2696192"/>
              <a:ext cx="1908028" cy="1429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D95CA14-CD04-4C53-8CF8-5AA9DDCF6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166">
              <a:off x="8282929" y="2856368"/>
              <a:ext cx="1694158" cy="225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bigbang the theory 이미지 검색결과&quot;">
              <a:extLst>
                <a:ext uri="{FF2B5EF4-FFF2-40B4-BE49-F238E27FC236}">
                  <a16:creationId xmlns:a16="http://schemas.microsoft.com/office/drawing/2014/main" id="{3A43B007-6D52-4F66-8837-CD9F0BA90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5161" y="3929695"/>
              <a:ext cx="2178966" cy="1634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설명선: 굽은 선 15">
              <a:extLst>
                <a:ext uri="{FF2B5EF4-FFF2-40B4-BE49-F238E27FC236}">
                  <a16:creationId xmlns:a16="http://schemas.microsoft.com/office/drawing/2014/main" id="{BEEB76ED-91DC-46A2-86E7-A773F480B7F7}"/>
                </a:ext>
              </a:extLst>
            </p:cNvPr>
            <p:cNvSpPr/>
            <p:nvPr/>
          </p:nvSpPr>
          <p:spPr>
            <a:xfrm>
              <a:off x="7994300" y="2641203"/>
              <a:ext cx="3951016" cy="2970055"/>
            </a:xfrm>
            <a:prstGeom prst="borderCallout2">
              <a:avLst>
                <a:gd name="adj1" fmla="val 20581"/>
                <a:gd name="adj2" fmla="val 186"/>
                <a:gd name="adj3" fmla="val 20215"/>
                <a:gd name="adj4" fmla="val -4437"/>
                <a:gd name="adj5" fmla="val 66705"/>
                <a:gd name="adj6" fmla="val -44251"/>
              </a:avLst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28C5BA7-18C6-4567-A968-1B0EF790E19A}"/>
                </a:ext>
              </a:extLst>
            </p:cNvPr>
            <p:cNvSpPr txBox="1"/>
            <p:nvPr/>
          </p:nvSpPr>
          <p:spPr>
            <a:xfrm>
              <a:off x="5917834" y="4561789"/>
              <a:ext cx="6787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spc="-150" dirty="0">
                  <a:solidFill>
                    <a:schemeClr val="bg1">
                      <a:lumMod val="65000"/>
                    </a:schemeClr>
                  </a:solidFill>
                  <a:latin typeface="Palatino Linotype" panose="02040502050505030304" pitchFamily="18" charset="0"/>
                  <a:ea typeface="Adobe Fan Heiti Std B" panose="020B0700000000000000" pitchFamily="34" charset="-128"/>
                </a:rPr>
                <a:t>geek</a:t>
              </a:r>
              <a:endParaRPr lang="ko-KR" altLang="en-US" sz="1200" b="1" spc="-15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ECAEF9B-7C81-4A9A-99DC-DE58135E2586}"/>
              </a:ext>
            </a:extLst>
          </p:cNvPr>
          <p:cNvSpPr txBox="1"/>
          <p:nvPr/>
        </p:nvSpPr>
        <p:spPr>
          <a:xfrm>
            <a:off x="3678600" y="2862320"/>
            <a:ext cx="2415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Palatino Linotype" panose="02040502050505030304" pitchFamily="18" charset="0"/>
                <a:ea typeface="나눔명조 ExtraBold" panose="02020603020101020101" pitchFamily="18" charset="-127"/>
              </a:rPr>
              <a:t>not G-CAMP, but Geek-CAMP </a:t>
            </a:r>
            <a:endParaRPr lang="ko-KR" altLang="en-US" sz="1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Palatino Linotype" panose="02040502050505030304" pitchFamily="18" charset="0"/>
              <a:ea typeface="나눔명조 ExtraBold" panose="02020603020101020101" pitchFamily="18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338F4F-4E29-46D1-BD8C-0772C1B1D0B9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5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3"/>
    </mc:Choice>
    <mc:Fallback xmlns="">
      <p:transition spd="slow" advTm="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45" grpId="0"/>
      <p:bldP spid="46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4333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About our interest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/>
          <p:nvPr/>
        </p:nvCxnSpPr>
        <p:spPr>
          <a:xfrm>
            <a:off x="-134112" y="1132141"/>
            <a:ext cx="47548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284B00B-6994-4347-857A-91225EB8F918}"/>
              </a:ext>
            </a:extLst>
          </p:cNvPr>
          <p:cNvSpPr txBox="1"/>
          <p:nvPr/>
        </p:nvSpPr>
        <p:spPr>
          <a:xfrm>
            <a:off x="982602" y="2367171"/>
            <a:ext cx="102267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“We are concerned about social and environmental wellness”</a:t>
            </a:r>
            <a:endParaRPr lang="ko-KR" altLang="en-US" sz="5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EC76E-09C4-44A2-A4E8-07205A3E204F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7"/>
    </mc:Choice>
    <mc:Fallback xmlns="">
      <p:transition spd="slow" advTm="8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/>
          <p:nvPr/>
        </p:nvCxnSpPr>
        <p:spPr>
          <a:xfrm>
            <a:off x="-134112" y="1132141"/>
            <a:ext cx="47209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그림 27">
            <a:extLst>
              <a:ext uri="{FF2B5EF4-FFF2-40B4-BE49-F238E27FC236}">
                <a16:creationId xmlns:a16="http://schemas.microsoft.com/office/drawing/2014/main" id="{D0B432C5-2021-4873-AB8B-D16A49B2E08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056140" y="1928277"/>
            <a:ext cx="1172634" cy="144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B3D989-9A43-41BE-8EBE-0595920DC0C3}"/>
              </a:ext>
            </a:extLst>
          </p:cNvPr>
          <p:cNvSpPr txBox="1"/>
          <p:nvPr/>
        </p:nvSpPr>
        <p:spPr>
          <a:xfrm>
            <a:off x="440057" y="357199"/>
            <a:ext cx="5187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나눔명조" panose="02020603020101020101" pitchFamily="18" charset="-127"/>
              </a:rPr>
              <a:t>WNB’s Astronaut</a:t>
            </a:r>
            <a:endParaRPr lang="ko-KR" altLang="en-US" sz="4000" b="1" spc="-150" dirty="0">
              <a:latin typeface="Palatino Linotype" panose="02040502050505030304" pitchFamily="18" charset="0"/>
              <a:ea typeface="나눔명조" panose="02020603020101020101" pitchFamily="18" charset="-127"/>
            </a:endParaRPr>
          </a:p>
        </p:txBody>
      </p:sp>
      <p:pic>
        <p:nvPicPr>
          <p:cNvPr id="11" name="Picture 4" descr="astronaut icon vector에 대한 이미지 검색결과">
            <a:extLst>
              <a:ext uri="{FF2B5EF4-FFF2-40B4-BE49-F238E27FC236}">
                <a16:creationId xmlns:a16="http://schemas.microsoft.com/office/drawing/2014/main" id="{AA886264-F371-486C-912A-839CE54E9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49" y="3733975"/>
            <a:ext cx="1643730" cy="175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2F67E199-4370-422F-AABC-F745D29AF9CD}"/>
              </a:ext>
            </a:extLst>
          </p:cNvPr>
          <p:cNvSpPr/>
          <p:nvPr/>
        </p:nvSpPr>
        <p:spPr>
          <a:xfrm>
            <a:off x="3219852" y="1930040"/>
            <a:ext cx="3066598" cy="63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황해연 </a:t>
            </a:r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前 </a:t>
            </a:r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LG</a:t>
            </a:r>
            <a:r>
              <a:rPr lang="ko-KR" altLang="en-US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전자 엔지니어</a:t>
            </a:r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기획 </a:t>
            </a:r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</a:t>
            </a:r>
            <a:r>
              <a:rPr lang="ko-KR" altLang="en-US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하드웨어</a:t>
            </a:r>
            <a:endParaRPr lang="ko-KR" altLang="en-US" sz="11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64013E-6789-4876-9AAA-977C84248B14}"/>
              </a:ext>
            </a:extLst>
          </p:cNvPr>
          <p:cNvSpPr txBox="1"/>
          <p:nvPr/>
        </p:nvSpPr>
        <p:spPr>
          <a:xfrm>
            <a:off x="2056139" y="3022755"/>
            <a:ext cx="1165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Hustler</a:t>
            </a:r>
            <a:endParaRPr lang="ko-KR" altLang="en-US" sz="1600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pic>
        <p:nvPicPr>
          <p:cNvPr id="6150" name="Picture 6" descr="ISS png에 대한 이미지 검색결과">
            <a:extLst>
              <a:ext uri="{FF2B5EF4-FFF2-40B4-BE49-F238E27FC236}">
                <a16:creationId xmlns:a16="http://schemas.microsoft.com/office/drawing/2014/main" id="{B3474C35-C70E-45CA-AA08-7DE2A2C21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6" y="2001980"/>
            <a:ext cx="1028268" cy="72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1E317B2-554F-4259-85D2-122BB273D03E}"/>
              </a:ext>
            </a:extLst>
          </p:cNvPr>
          <p:cNvSpPr txBox="1"/>
          <p:nvPr/>
        </p:nvSpPr>
        <p:spPr>
          <a:xfrm rot="16200000">
            <a:off x="-189484" y="3411124"/>
            <a:ext cx="3459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5400" b="1" spc="-15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ea typeface="나눔명조" panose="02020603020101020101" pitchFamily="18" charset="-127"/>
              </a:rPr>
              <a:t>Hackathon</a:t>
            </a:r>
            <a:endParaRPr lang="ko-KR" altLang="en-US" sz="5400" b="1" spc="-150" dirty="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  <a:ea typeface="나눔명조" panose="02020603020101020101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6713343-D412-4506-90CE-EB510E335336}"/>
              </a:ext>
            </a:extLst>
          </p:cNvPr>
          <p:cNvSpPr/>
          <p:nvPr/>
        </p:nvSpPr>
        <p:spPr>
          <a:xfrm>
            <a:off x="6651001" y="1928280"/>
            <a:ext cx="1172633" cy="1439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42DA8DE-E673-4E13-B1AF-BD58D677EFDC}"/>
              </a:ext>
            </a:extLst>
          </p:cNvPr>
          <p:cNvSpPr/>
          <p:nvPr/>
        </p:nvSpPr>
        <p:spPr>
          <a:xfrm>
            <a:off x="7823634" y="1930040"/>
            <a:ext cx="3066598" cy="63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김민전 </a:t>
            </a:r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現 </a:t>
            </a:r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LG</a:t>
            </a:r>
            <a:r>
              <a:rPr lang="ko-KR" altLang="en-US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전자 엔지니어</a:t>
            </a:r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기획 </a:t>
            </a:r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 </a:t>
            </a:r>
            <a:r>
              <a:rPr lang="ko-KR" altLang="en-US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소프트웨어</a:t>
            </a:r>
            <a:endParaRPr lang="ko-KR" altLang="en-US" sz="11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97F298A3-3C7F-4ED5-9858-67E540F20B64}"/>
              </a:ext>
            </a:extLst>
          </p:cNvPr>
          <p:cNvSpPr/>
          <p:nvPr/>
        </p:nvSpPr>
        <p:spPr>
          <a:xfrm>
            <a:off x="2056139" y="5192084"/>
            <a:ext cx="1172633" cy="1439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7D42EBED-FF07-4864-B1FC-514A4235B8C7}"/>
              </a:ext>
            </a:extLst>
          </p:cNvPr>
          <p:cNvSpPr/>
          <p:nvPr/>
        </p:nvSpPr>
        <p:spPr>
          <a:xfrm>
            <a:off x="3235936" y="5192084"/>
            <a:ext cx="3066598" cy="63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황인규 </a:t>
            </a:r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예비중학생</a:t>
            </a:r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기획 </a:t>
            </a:r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 </a:t>
            </a:r>
            <a:r>
              <a:rPr lang="ko-KR" altLang="en-US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테스트</a:t>
            </a:r>
            <a:endParaRPr lang="ko-KR" altLang="en-US" sz="11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49BB23-CF85-434C-A215-62452FF673CD}"/>
              </a:ext>
            </a:extLst>
          </p:cNvPr>
          <p:cNvSpPr txBox="1"/>
          <p:nvPr/>
        </p:nvSpPr>
        <p:spPr>
          <a:xfrm>
            <a:off x="2056139" y="1268183"/>
            <a:ext cx="445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Palatino Linotype" panose="02040502050505030304" pitchFamily="18" charset="0"/>
                <a:ea typeface="나눔명조 ExtraBold" panose="02020603020101020101" pitchFamily="18" charset="-127"/>
              </a:rPr>
              <a:t>Father</a:t>
            </a:r>
            <a:r>
              <a:rPr lang="ko-KR" alt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Palatino Linotype" panose="02040502050505030304" pitchFamily="18" charset="0"/>
                <a:ea typeface="나눔명조 ExtraBold" panose="02020603020101020101" pitchFamily="18" charset="-127"/>
              </a:rPr>
              <a:t> </a:t>
            </a:r>
            <a:r>
              <a:rPr lang="en-US" altLang="ko-KR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Palatino Linotype" panose="02040502050505030304" pitchFamily="18" charset="0"/>
                <a:ea typeface="나눔명조 ExtraBold" panose="02020603020101020101" pitchFamily="18" charset="-127"/>
              </a:rPr>
              <a:t>and Mother</a:t>
            </a:r>
            <a:endParaRPr lang="ko-KR" alt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Palatino Linotype" panose="02040502050505030304" pitchFamily="18" charset="0"/>
              <a:ea typeface="나눔명조 ExtraBold" panose="0202060302010102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DCBAC3-4B04-4F2A-8E03-1609A3BD38C7}"/>
              </a:ext>
            </a:extLst>
          </p:cNvPr>
          <p:cNvSpPr txBox="1"/>
          <p:nvPr/>
        </p:nvSpPr>
        <p:spPr>
          <a:xfrm>
            <a:off x="6643838" y="3032956"/>
            <a:ext cx="1165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Hacker</a:t>
            </a:r>
            <a:endParaRPr lang="ko-KR" altLang="en-US" sz="1600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13056C-8C51-4579-A65B-CFD66BEFBE34}"/>
              </a:ext>
            </a:extLst>
          </p:cNvPr>
          <p:cNvSpPr txBox="1"/>
          <p:nvPr/>
        </p:nvSpPr>
        <p:spPr>
          <a:xfrm>
            <a:off x="2056139" y="4577424"/>
            <a:ext cx="445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Palatino Linotype" panose="02040502050505030304" pitchFamily="18" charset="0"/>
                <a:ea typeface="나눔명조 ExtraBold" panose="02020603020101020101" pitchFamily="18" charset="-127"/>
              </a:rPr>
              <a:t>and Two son</a:t>
            </a:r>
            <a:endParaRPr lang="ko-KR" alt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Palatino Linotype" panose="02040502050505030304" pitchFamily="18" charset="0"/>
              <a:ea typeface="나눔명조 ExtraBold" panose="02020603020101020101" pitchFamily="18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98DACBE1-9F0B-4BEB-AB26-BA5B5875EB49}"/>
              </a:ext>
            </a:extLst>
          </p:cNvPr>
          <p:cNvSpPr/>
          <p:nvPr/>
        </p:nvSpPr>
        <p:spPr>
          <a:xfrm>
            <a:off x="6651002" y="5210182"/>
            <a:ext cx="1172633" cy="1439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084748C4-A785-4392-9DED-3038A2E6DA07}"/>
              </a:ext>
            </a:extLst>
          </p:cNvPr>
          <p:cNvSpPr/>
          <p:nvPr/>
        </p:nvSpPr>
        <p:spPr>
          <a:xfrm>
            <a:off x="7829022" y="5195901"/>
            <a:ext cx="3066598" cy="63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황인후 </a:t>
            </a:r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초등학생</a:t>
            </a:r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기획 </a:t>
            </a:r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 </a:t>
            </a:r>
            <a:r>
              <a:rPr lang="ko-KR" altLang="en-US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테스트</a:t>
            </a:r>
            <a:endParaRPr lang="ko-KR" altLang="en-US" sz="11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0267F5-F830-4113-9B3C-B4ECBCEEB5E0}"/>
              </a:ext>
            </a:extLst>
          </p:cNvPr>
          <p:cNvSpPr txBox="1"/>
          <p:nvPr/>
        </p:nvSpPr>
        <p:spPr>
          <a:xfrm>
            <a:off x="2085061" y="6293527"/>
            <a:ext cx="1136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Hipster</a:t>
            </a:r>
            <a:endParaRPr lang="ko-KR" altLang="en-US" sz="1600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4A3400-9AA9-49F2-BF56-90B381A989CE}"/>
              </a:ext>
            </a:extLst>
          </p:cNvPr>
          <p:cNvSpPr txBox="1"/>
          <p:nvPr/>
        </p:nvSpPr>
        <p:spPr>
          <a:xfrm>
            <a:off x="6672623" y="6311625"/>
            <a:ext cx="1151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Hipster</a:t>
            </a:r>
            <a:endParaRPr lang="ko-KR" altLang="en-US" sz="1600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8C5FC8-DB12-41E4-905E-01A591B93A75}"/>
              </a:ext>
            </a:extLst>
          </p:cNvPr>
          <p:cNvSpPr txBox="1"/>
          <p:nvPr/>
        </p:nvSpPr>
        <p:spPr>
          <a:xfrm>
            <a:off x="8993633" y="6170416"/>
            <a:ext cx="294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나눔바른펜" panose="020B0503000000000000" pitchFamily="50" charset="-127"/>
                <a:ea typeface="나눔바른펜" panose="020B0503000000000000" pitchFamily="50" charset="-127"/>
              </a:rPr>
              <a:t>“</a:t>
            </a:r>
            <a:r>
              <a:rPr lang="ko-KR" altLang="en-US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나눔바른펜" panose="020B0503000000000000" pitchFamily="50" charset="-127"/>
                <a:ea typeface="나눔바른펜" panose="020B0503000000000000" pitchFamily="50" charset="-127"/>
              </a:rPr>
              <a:t>황금</a:t>
            </a:r>
            <a:r>
              <a:rPr lang="en-US" altLang="ko-KR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黃金</a:t>
            </a:r>
            <a:r>
              <a:rPr lang="en-US" altLang="ko-KR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  <a:r>
              <a:rPr lang="ko-KR" altLang="en-US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나눔바른펜" panose="020B0503000000000000" pitchFamily="50" charset="-127"/>
                <a:ea typeface="나눔바른펜" panose="020B0503000000000000" pitchFamily="50" charset="-127"/>
              </a:rPr>
              <a:t>세대</a:t>
            </a:r>
            <a:r>
              <a:rPr lang="en-US" altLang="ko-KR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나눔바른펜" panose="020B0503000000000000" pitchFamily="50" charset="-127"/>
                <a:ea typeface="나눔바른펜" panose="020B0503000000000000" pitchFamily="50" charset="-127"/>
              </a:rPr>
              <a:t>”</a:t>
            </a:r>
            <a:endParaRPr lang="ko-KR" altLang="en-US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914FFC-E1D0-4F9A-BDCF-34EE5C71FBCE}"/>
              </a:ext>
            </a:extLst>
          </p:cNvPr>
          <p:cNvSpPr txBox="1"/>
          <p:nvPr/>
        </p:nvSpPr>
        <p:spPr>
          <a:xfrm>
            <a:off x="8993633" y="2914365"/>
            <a:ext cx="301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나눔바른펜" panose="020B0503000000000000" pitchFamily="50" charset="-127"/>
                <a:ea typeface="나눔바른펜" panose="020B0503000000000000" pitchFamily="50" charset="-127"/>
              </a:rPr>
              <a:t>“</a:t>
            </a:r>
            <a:r>
              <a:rPr lang="ko-KR" altLang="en-US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나눔바른펜" panose="020B0503000000000000" pitchFamily="50" charset="-127"/>
                <a:ea typeface="나눔바른펜" panose="020B0503000000000000" pitchFamily="50" charset="-127"/>
              </a:rPr>
              <a:t>보고싶다 가을야구</a:t>
            </a:r>
            <a:r>
              <a:rPr lang="en-US" altLang="ko-KR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나눔바른펜" panose="020B0503000000000000" pitchFamily="50" charset="-127"/>
                <a:ea typeface="나눔바른펜" panose="020B0503000000000000" pitchFamily="50" charset="-127"/>
              </a:rPr>
              <a:t>”</a:t>
            </a:r>
            <a:endParaRPr lang="ko-KR" altLang="en-US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pic>
        <p:nvPicPr>
          <p:cNvPr id="23" name="그래픽 22">
            <a:extLst>
              <a:ext uri="{FF2B5EF4-FFF2-40B4-BE49-F238E27FC236}">
                <a16:creationId xmlns:a16="http://schemas.microsoft.com/office/drawing/2014/main" id="{3F64D7AE-8740-433A-A2E2-B9488B357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1898" y="3429000"/>
            <a:ext cx="1821940" cy="1509136"/>
          </a:xfrm>
          <a:prstGeom prst="rect">
            <a:avLst/>
          </a:prstGeom>
        </p:spPr>
      </p:pic>
      <p:cxnSp>
        <p:nvCxnSpPr>
          <p:cNvPr id="4" name="연결선: 꺾임 3">
            <a:extLst>
              <a:ext uri="{FF2B5EF4-FFF2-40B4-BE49-F238E27FC236}">
                <a16:creationId xmlns:a16="http://schemas.microsoft.com/office/drawing/2014/main" id="{C825CE58-1460-40C3-8E71-AB26F7440DDF}"/>
              </a:ext>
            </a:extLst>
          </p:cNvPr>
          <p:cNvCxnSpPr>
            <a:cxnSpLocks/>
            <a:endCxn id="5" idx="1"/>
          </p:cNvCxnSpPr>
          <p:nvPr/>
        </p:nvCxnSpPr>
        <p:spPr>
          <a:xfrm rot="5400000" flipH="1" flipV="1">
            <a:off x="5864718" y="2698426"/>
            <a:ext cx="836429" cy="736137"/>
          </a:xfrm>
          <a:prstGeom prst="bentConnector2">
            <a:avLst/>
          </a:prstGeom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연결선: 꺾임 26">
            <a:extLst>
              <a:ext uri="{FF2B5EF4-FFF2-40B4-BE49-F238E27FC236}">
                <a16:creationId xmlns:a16="http://schemas.microsoft.com/office/drawing/2014/main" id="{E23C2B10-EB11-47EC-83E5-122C431B53A9}"/>
              </a:ext>
            </a:extLst>
          </p:cNvPr>
          <p:cNvCxnSpPr>
            <a:cxnSpLocks/>
            <a:endCxn id="28" idx="2"/>
          </p:cNvCxnSpPr>
          <p:nvPr/>
        </p:nvCxnSpPr>
        <p:spPr>
          <a:xfrm rot="10800000">
            <a:off x="2642457" y="3368277"/>
            <a:ext cx="2438178" cy="356130"/>
          </a:xfrm>
          <a:prstGeom prst="bentConnector2">
            <a:avLst/>
          </a:prstGeom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연결선: 꺾임 38">
            <a:extLst>
              <a:ext uri="{FF2B5EF4-FFF2-40B4-BE49-F238E27FC236}">
                <a16:creationId xmlns:a16="http://schemas.microsoft.com/office/drawing/2014/main" id="{0E33CE14-5C57-4BE4-8BA8-F8B1E53EE4B0}"/>
              </a:ext>
            </a:extLst>
          </p:cNvPr>
          <p:cNvCxnSpPr>
            <a:cxnSpLocks/>
            <a:endCxn id="26" idx="3"/>
          </p:cNvCxnSpPr>
          <p:nvPr/>
        </p:nvCxnSpPr>
        <p:spPr>
          <a:xfrm rot="10800000" flipV="1">
            <a:off x="3228772" y="4877331"/>
            <a:ext cx="1821940" cy="1034752"/>
          </a:xfrm>
          <a:prstGeom prst="bentConnector3">
            <a:avLst>
              <a:gd name="adj1" fmla="val 125"/>
            </a:avLst>
          </a:prstGeom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연결선: 꺾임 41">
            <a:extLst>
              <a:ext uri="{FF2B5EF4-FFF2-40B4-BE49-F238E27FC236}">
                <a16:creationId xmlns:a16="http://schemas.microsoft.com/office/drawing/2014/main" id="{AAFF7175-0EC8-4E03-A4F9-15DDCE68D65B}"/>
              </a:ext>
            </a:extLst>
          </p:cNvPr>
          <p:cNvCxnSpPr>
            <a:cxnSpLocks/>
            <a:stCxn id="23" idx="3"/>
            <a:endCxn id="34" idx="0"/>
          </p:cNvCxnSpPr>
          <p:nvPr/>
        </p:nvCxnSpPr>
        <p:spPr>
          <a:xfrm>
            <a:off x="6643838" y="4183568"/>
            <a:ext cx="593481" cy="1026614"/>
          </a:xfrm>
          <a:prstGeom prst="bentConnector2">
            <a:avLst/>
          </a:prstGeom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4FB375B-3B07-4D20-A2FE-38F323BF37E2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87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2"/>
    </mc:Choice>
    <mc:Fallback xmlns="">
      <p:transition spd="slow" advTm="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5" grpId="0" animBg="1"/>
      <p:bldP spid="25" grpId="0"/>
      <p:bldP spid="26" grpId="0" animBg="1"/>
      <p:bldP spid="29" grpId="0"/>
      <p:bldP spid="30" grpId="0"/>
      <p:bldP spid="31" grpId="0"/>
      <p:bldP spid="32" grpId="0"/>
      <p:bldP spid="34" grpId="0" animBg="1"/>
      <p:bldP spid="36" grpId="0"/>
      <p:bldP spid="37" grpId="0"/>
      <p:bldP spid="38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557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Our 1</a:t>
            </a:r>
            <a:r>
              <a:rPr lang="en-US" altLang="ko-KR" sz="4000" b="1" spc="-150" baseline="3000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st</a:t>
            </a:r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 Project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17AF86-FF85-4DF5-9A5C-B9D0361D36EA}"/>
              </a:ext>
            </a:extLst>
          </p:cNvPr>
          <p:cNvSpPr txBox="1"/>
          <p:nvPr/>
        </p:nvSpPr>
        <p:spPr>
          <a:xfrm>
            <a:off x="423675" y="2228671"/>
            <a:ext cx="5915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“Connected Stamp”</a:t>
            </a:r>
            <a:endParaRPr lang="ko-KR" altLang="en-US" sz="5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C8D0E-4F30-4500-B3A9-B937675C8D16}"/>
              </a:ext>
            </a:extLst>
          </p:cNvPr>
          <p:cNvSpPr txBox="1"/>
          <p:nvPr/>
        </p:nvSpPr>
        <p:spPr>
          <a:xfrm>
            <a:off x="905684" y="3966210"/>
            <a:ext cx="69742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= simple, easy, fun</a:t>
            </a:r>
          </a:p>
          <a:p>
            <a:r>
              <a:rPr lang="en-US" altLang="ko-KR" sz="4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= paperless</a:t>
            </a:r>
          </a:p>
          <a:p>
            <a:r>
              <a:rPr lang="en-US" altLang="ko-KR" sz="4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= save the earth</a:t>
            </a:r>
            <a:endParaRPr lang="ko-KR" altLang="en-US" sz="4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C57DBF2-6347-44A8-8576-E00331D9D0C1}"/>
              </a:ext>
            </a:extLst>
          </p:cNvPr>
          <p:cNvSpPr/>
          <p:nvPr/>
        </p:nvSpPr>
        <p:spPr>
          <a:xfrm>
            <a:off x="199761" y="6382089"/>
            <a:ext cx="1967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커넥티드 스탬프</a:t>
            </a:r>
            <a:endParaRPr lang="ko-KR" alt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4" descr="stamp icon  png 이미지 검색결과&quot;">
            <a:extLst>
              <a:ext uri="{FF2B5EF4-FFF2-40B4-BE49-F238E27FC236}">
                <a16:creationId xmlns:a16="http://schemas.microsoft.com/office/drawing/2014/main" id="{A74C7A47-97A0-45CB-9D9F-DF136F24D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349">
            <a:off x="6842478" y="899375"/>
            <a:ext cx="1342604" cy="134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tamp png 이미지 검색결과&quot;">
            <a:extLst>
              <a:ext uri="{FF2B5EF4-FFF2-40B4-BE49-F238E27FC236}">
                <a16:creationId xmlns:a16="http://schemas.microsoft.com/office/drawing/2014/main" id="{D0026A00-AEFE-469B-B0D8-47B0CD823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843" y="2537745"/>
            <a:ext cx="1595643" cy="122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E9DCFD5B-B4F6-478C-8E6B-08A67471799F}"/>
              </a:ext>
            </a:extLst>
          </p:cNvPr>
          <p:cNvGrpSpPr/>
          <p:nvPr/>
        </p:nvGrpSpPr>
        <p:grpSpPr>
          <a:xfrm>
            <a:off x="8814779" y="912685"/>
            <a:ext cx="3143994" cy="4841193"/>
            <a:chOff x="9364893" y="1796802"/>
            <a:chExt cx="2264821" cy="3443459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46CF2A38-9BAC-4268-95F9-BC86BD16FBEA}"/>
                </a:ext>
              </a:extLst>
            </p:cNvPr>
            <p:cNvSpPr/>
            <p:nvPr/>
          </p:nvSpPr>
          <p:spPr>
            <a:xfrm rot="5177207">
              <a:off x="8967074" y="3690629"/>
              <a:ext cx="1242399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A4769DDC-3F4C-426C-8790-28FB3F0E83CD}"/>
                </a:ext>
              </a:extLst>
            </p:cNvPr>
            <p:cNvSpPr/>
            <p:nvPr/>
          </p:nvSpPr>
          <p:spPr>
            <a:xfrm>
              <a:off x="9556840" y="1796802"/>
              <a:ext cx="1909823" cy="34434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3D53C085-96EC-462C-9D4F-4530F29EEFB1}"/>
                </a:ext>
              </a:extLst>
            </p:cNvPr>
            <p:cNvSpPr/>
            <p:nvPr/>
          </p:nvSpPr>
          <p:spPr>
            <a:xfrm>
              <a:off x="9709240" y="1949203"/>
              <a:ext cx="1618527" cy="28859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A16EDE72-C9D7-40C1-8280-7E274CA0E25E}"/>
                </a:ext>
              </a:extLst>
            </p:cNvPr>
            <p:cNvSpPr/>
            <p:nvPr/>
          </p:nvSpPr>
          <p:spPr>
            <a:xfrm>
              <a:off x="10303436" y="5000081"/>
              <a:ext cx="447535" cy="1331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853FB6E3-16BE-47D1-8E1C-AA581603B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2096" y="1993310"/>
              <a:ext cx="1556664" cy="842333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45BD55C5-B480-47BC-AB76-842BE34BE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7492" y="2854824"/>
              <a:ext cx="1548999" cy="1813538"/>
            </a:xfrm>
            <a:prstGeom prst="rect">
              <a:avLst/>
            </a:prstGeom>
          </p:spPr>
        </p:pic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B1F487A6-4EAC-4D63-825F-28A266665993}"/>
                </a:ext>
              </a:extLst>
            </p:cNvPr>
            <p:cNvSpPr/>
            <p:nvPr/>
          </p:nvSpPr>
          <p:spPr>
            <a:xfrm>
              <a:off x="9364893" y="3218562"/>
              <a:ext cx="688694" cy="482276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A36470D0-3014-45AE-A065-30C335F09F83}"/>
                </a:ext>
              </a:extLst>
            </p:cNvPr>
            <p:cNvSpPr/>
            <p:nvPr/>
          </p:nvSpPr>
          <p:spPr>
            <a:xfrm>
              <a:off x="11182199" y="3240747"/>
              <a:ext cx="436864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F0F27045-ACE3-4492-A0F5-A2D82EBB2C31}"/>
                </a:ext>
              </a:extLst>
            </p:cNvPr>
            <p:cNvSpPr/>
            <p:nvPr/>
          </p:nvSpPr>
          <p:spPr>
            <a:xfrm>
              <a:off x="10930369" y="3587976"/>
              <a:ext cx="688694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E218BF8B-CD7F-4F22-80EE-9BBD11916F70}"/>
                </a:ext>
              </a:extLst>
            </p:cNvPr>
            <p:cNvSpPr/>
            <p:nvPr/>
          </p:nvSpPr>
          <p:spPr>
            <a:xfrm>
              <a:off x="11076901" y="3942897"/>
              <a:ext cx="542162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CAD4988E-9113-4AEE-AA1F-BBD86E8136CD}"/>
                </a:ext>
              </a:extLst>
            </p:cNvPr>
            <p:cNvSpPr/>
            <p:nvPr/>
          </p:nvSpPr>
          <p:spPr>
            <a:xfrm rot="805138">
              <a:off x="11087552" y="4231955"/>
              <a:ext cx="542162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3D3D31A9-6ED7-4D8F-98B1-5AE79FD76EA5}"/>
              </a:ext>
            </a:extLst>
          </p:cNvPr>
          <p:cNvSpPr/>
          <p:nvPr/>
        </p:nvSpPr>
        <p:spPr>
          <a:xfrm>
            <a:off x="3192219" y="1772971"/>
            <a:ext cx="3223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(aka touch code tech)</a:t>
            </a:r>
            <a:endParaRPr lang="ko-KR" alt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DC7844-D65E-4A16-BD1D-2157A4D3D72B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"/>
    </mc:Choice>
    <mc:Fallback xmlns="">
      <p:transition spd="slow" advTm="566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557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At a glance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17AF86-FF85-4DF5-9A5C-B9D0361D36EA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490D58CC-B75F-42BE-9629-306098B00E10}"/>
              </a:ext>
            </a:extLst>
          </p:cNvPr>
          <p:cNvSpPr/>
          <p:nvPr/>
        </p:nvSpPr>
        <p:spPr>
          <a:xfrm>
            <a:off x="457761" y="1269107"/>
            <a:ext cx="11276477" cy="1972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디지털 일기장에 </a:t>
            </a:r>
            <a:endParaRPr lang="en-US" altLang="ko-KR" sz="28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도장을 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“</a:t>
            </a: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쿡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” </a:t>
            </a: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찍으면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“</a:t>
            </a: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참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! </a:t>
            </a: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잘했어요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.” </a:t>
            </a: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도장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9CCE8EFF-AA37-49A3-A657-F82FA187AE8A}"/>
              </a:ext>
            </a:extLst>
          </p:cNvPr>
          <p:cNvGrpSpPr/>
          <p:nvPr/>
        </p:nvGrpSpPr>
        <p:grpSpPr>
          <a:xfrm>
            <a:off x="3832112" y="1424650"/>
            <a:ext cx="6919146" cy="2160000"/>
            <a:chOff x="4815092" y="1435916"/>
            <a:chExt cx="6919146" cy="2160000"/>
          </a:xfrm>
        </p:grpSpPr>
        <p:pic>
          <p:nvPicPr>
            <p:cNvPr id="26" name="Picture 4" descr="stamp icon  png 이미지 검색결과&quot;">
              <a:extLst>
                <a:ext uri="{FF2B5EF4-FFF2-40B4-BE49-F238E27FC236}">
                  <a16:creationId xmlns:a16="http://schemas.microsoft.com/office/drawing/2014/main" id="{2BB46C56-F28B-4312-8C1F-BE7FEDE1C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2349">
              <a:off x="7723705" y="1808950"/>
              <a:ext cx="1271909" cy="127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A8DD70C7-DB22-4029-A9F2-55BDAA6E64D6}"/>
                </a:ext>
              </a:extLst>
            </p:cNvPr>
            <p:cNvGrpSpPr/>
            <p:nvPr/>
          </p:nvGrpSpPr>
          <p:grpSpPr>
            <a:xfrm>
              <a:off x="5229734" y="1562380"/>
              <a:ext cx="1330715" cy="1907072"/>
              <a:chOff x="1403768" y="4620323"/>
              <a:chExt cx="2264821" cy="3443459"/>
            </a:xfrm>
          </p:grpSpPr>
          <p:sp>
            <p:nvSpPr>
              <p:cNvPr id="16" name="사각형: 둥근 모서리 15">
                <a:extLst>
                  <a:ext uri="{FF2B5EF4-FFF2-40B4-BE49-F238E27FC236}">
                    <a16:creationId xmlns:a16="http://schemas.microsoft.com/office/drawing/2014/main" id="{7598B8CF-118F-4AD7-BA96-CF12F325DB3C}"/>
                  </a:ext>
                </a:extLst>
              </p:cNvPr>
              <p:cNvSpPr/>
              <p:nvPr/>
            </p:nvSpPr>
            <p:spPr>
              <a:xfrm rot="5177207">
                <a:off x="1005949" y="6514150"/>
                <a:ext cx="1242399" cy="347235"/>
              </a:xfrm>
              <a:prstGeom prst="roundRect">
                <a:avLst>
                  <a:gd name="adj" fmla="val 38334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9DEA2268-CB04-44A3-84DA-E1CE1F5C542B}"/>
                  </a:ext>
                </a:extLst>
              </p:cNvPr>
              <p:cNvSpPr/>
              <p:nvPr/>
            </p:nvSpPr>
            <p:spPr>
              <a:xfrm>
                <a:off x="1595715" y="4620323"/>
                <a:ext cx="1909823" cy="344345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B4E69141-CA12-446C-A1F4-F3C44F9D776B}"/>
                  </a:ext>
                </a:extLst>
              </p:cNvPr>
              <p:cNvSpPr/>
              <p:nvPr/>
            </p:nvSpPr>
            <p:spPr>
              <a:xfrm>
                <a:off x="1748115" y="4772724"/>
                <a:ext cx="1618527" cy="28859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08C514CD-0E9D-4E41-BEFC-0909F680C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65516" y="4772724"/>
                <a:ext cx="1601126" cy="2885954"/>
              </a:xfrm>
              <a:prstGeom prst="rect">
                <a:avLst/>
              </a:prstGeom>
            </p:spPr>
          </p:pic>
          <p:sp>
            <p:nvSpPr>
              <p:cNvPr id="20" name="사각형: 둥근 모서리 19">
                <a:extLst>
                  <a:ext uri="{FF2B5EF4-FFF2-40B4-BE49-F238E27FC236}">
                    <a16:creationId xmlns:a16="http://schemas.microsoft.com/office/drawing/2014/main" id="{DBD111E3-338D-4C41-8DA6-63E658BACC1D}"/>
                  </a:ext>
                </a:extLst>
              </p:cNvPr>
              <p:cNvSpPr/>
              <p:nvPr/>
            </p:nvSpPr>
            <p:spPr>
              <a:xfrm>
                <a:off x="1403768" y="6042083"/>
                <a:ext cx="688694" cy="482276"/>
              </a:xfrm>
              <a:prstGeom prst="roundRect">
                <a:avLst>
                  <a:gd name="adj" fmla="val 38334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사각형: 둥근 모서리 20">
                <a:extLst>
                  <a:ext uri="{FF2B5EF4-FFF2-40B4-BE49-F238E27FC236}">
                    <a16:creationId xmlns:a16="http://schemas.microsoft.com/office/drawing/2014/main" id="{30103F44-41A1-45F9-A9D9-690936991CE2}"/>
                  </a:ext>
                </a:extLst>
              </p:cNvPr>
              <p:cNvSpPr/>
              <p:nvPr/>
            </p:nvSpPr>
            <p:spPr>
              <a:xfrm>
                <a:off x="3221074" y="6064268"/>
                <a:ext cx="436864" cy="347235"/>
              </a:xfrm>
              <a:prstGeom prst="roundRect">
                <a:avLst>
                  <a:gd name="adj" fmla="val 38334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사각형: 둥근 모서리 21">
                <a:extLst>
                  <a:ext uri="{FF2B5EF4-FFF2-40B4-BE49-F238E27FC236}">
                    <a16:creationId xmlns:a16="http://schemas.microsoft.com/office/drawing/2014/main" id="{DF5C98E9-48DD-4199-86F3-449049B734FC}"/>
                  </a:ext>
                </a:extLst>
              </p:cNvPr>
              <p:cNvSpPr/>
              <p:nvPr/>
            </p:nvSpPr>
            <p:spPr>
              <a:xfrm>
                <a:off x="2969244" y="6411497"/>
                <a:ext cx="688694" cy="347235"/>
              </a:xfrm>
              <a:prstGeom prst="roundRect">
                <a:avLst>
                  <a:gd name="adj" fmla="val 38334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사각형: 둥근 모서리 22">
                <a:extLst>
                  <a:ext uri="{FF2B5EF4-FFF2-40B4-BE49-F238E27FC236}">
                    <a16:creationId xmlns:a16="http://schemas.microsoft.com/office/drawing/2014/main" id="{6C462F18-49B9-41BF-AFE9-DAE02CBA15C8}"/>
                  </a:ext>
                </a:extLst>
              </p:cNvPr>
              <p:cNvSpPr/>
              <p:nvPr/>
            </p:nvSpPr>
            <p:spPr>
              <a:xfrm>
                <a:off x="3115776" y="6766418"/>
                <a:ext cx="542162" cy="347235"/>
              </a:xfrm>
              <a:prstGeom prst="roundRect">
                <a:avLst>
                  <a:gd name="adj" fmla="val 38334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사각형: 둥근 모서리 24">
                <a:extLst>
                  <a:ext uri="{FF2B5EF4-FFF2-40B4-BE49-F238E27FC236}">
                    <a16:creationId xmlns:a16="http://schemas.microsoft.com/office/drawing/2014/main" id="{CA059B0C-97C7-4FDE-A577-278A025F2E46}"/>
                  </a:ext>
                </a:extLst>
              </p:cNvPr>
              <p:cNvSpPr/>
              <p:nvPr/>
            </p:nvSpPr>
            <p:spPr>
              <a:xfrm rot="805138">
                <a:off x="3126427" y="7055476"/>
                <a:ext cx="542162" cy="347235"/>
              </a:xfrm>
              <a:prstGeom prst="roundRect">
                <a:avLst>
                  <a:gd name="adj" fmla="val 38334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사각형: 둥근 모서리 36">
                <a:extLst>
                  <a:ext uri="{FF2B5EF4-FFF2-40B4-BE49-F238E27FC236}">
                    <a16:creationId xmlns:a16="http://schemas.microsoft.com/office/drawing/2014/main" id="{18DF97B3-EB93-4A20-AA91-883B576A94B0}"/>
                  </a:ext>
                </a:extLst>
              </p:cNvPr>
              <p:cNvSpPr/>
              <p:nvPr/>
            </p:nvSpPr>
            <p:spPr>
              <a:xfrm>
                <a:off x="2326858" y="7794676"/>
                <a:ext cx="447535" cy="13310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1B8EE92-32D2-4968-8BD0-F5B7F3EE35EE}"/>
                </a:ext>
              </a:extLst>
            </p:cNvPr>
            <p:cNvGrpSpPr/>
            <p:nvPr/>
          </p:nvGrpSpPr>
          <p:grpSpPr>
            <a:xfrm>
              <a:off x="10000594" y="1600840"/>
              <a:ext cx="1341509" cy="1907072"/>
              <a:chOff x="8301450" y="4620323"/>
              <a:chExt cx="2264821" cy="3443459"/>
            </a:xfrm>
          </p:grpSpPr>
          <p:sp>
            <p:nvSpPr>
              <p:cNvPr id="27" name="사각형: 둥근 모서리 26">
                <a:extLst>
                  <a:ext uri="{FF2B5EF4-FFF2-40B4-BE49-F238E27FC236}">
                    <a16:creationId xmlns:a16="http://schemas.microsoft.com/office/drawing/2014/main" id="{379042DF-8460-4D69-8576-31E7BC82D028}"/>
                  </a:ext>
                </a:extLst>
              </p:cNvPr>
              <p:cNvSpPr/>
              <p:nvPr/>
            </p:nvSpPr>
            <p:spPr>
              <a:xfrm rot="5177207">
                <a:off x="7903631" y="6514150"/>
                <a:ext cx="1242399" cy="347235"/>
              </a:xfrm>
              <a:prstGeom prst="roundRect">
                <a:avLst>
                  <a:gd name="adj" fmla="val 38334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D06FCD79-7FAF-42F2-BEC6-08980B574625}"/>
                  </a:ext>
                </a:extLst>
              </p:cNvPr>
              <p:cNvSpPr/>
              <p:nvPr/>
            </p:nvSpPr>
            <p:spPr>
              <a:xfrm>
                <a:off x="8493397" y="4620323"/>
                <a:ext cx="1909823" cy="344345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2784136D-5334-4E84-B171-3653EE9B665F}"/>
                  </a:ext>
                </a:extLst>
              </p:cNvPr>
              <p:cNvSpPr/>
              <p:nvPr/>
            </p:nvSpPr>
            <p:spPr>
              <a:xfrm>
                <a:off x="8645797" y="4772724"/>
                <a:ext cx="1618527" cy="28859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0A58E8D2-2384-434F-8E09-114101673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63198" y="4772724"/>
                <a:ext cx="1601126" cy="2885954"/>
              </a:xfrm>
              <a:prstGeom prst="rect">
                <a:avLst/>
              </a:prstGeom>
            </p:spPr>
          </p:pic>
          <p:sp>
            <p:nvSpPr>
              <p:cNvPr id="31" name="사각형: 둥근 모서리 30">
                <a:extLst>
                  <a:ext uri="{FF2B5EF4-FFF2-40B4-BE49-F238E27FC236}">
                    <a16:creationId xmlns:a16="http://schemas.microsoft.com/office/drawing/2014/main" id="{62D440A7-145E-4B10-B0FD-A01815085499}"/>
                  </a:ext>
                </a:extLst>
              </p:cNvPr>
              <p:cNvSpPr/>
              <p:nvPr/>
            </p:nvSpPr>
            <p:spPr>
              <a:xfrm>
                <a:off x="8301450" y="6042083"/>
                <a:ext cx="688694" cy="482276"/>
              </a:xfrm>
              <a:prstGeom prst="roundRect">
                <a:avLst>
                  <a:gd name="adj" fmla="val 38334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사각형: 둥근 모서리 31">
                <a:extLst>
                  <a:ext uri="{FF2B5EF4-FFF2-40B4-BE49-F238E27FC236}">
                    <a16:creationId xmlns:a16="http://schemas.microsoft.com/office/drawing/2014/main" id="{E5B222E8-2C1B-4BC0-90D9-761F8316FE5C}"/>
                  </a:ext>
                </a:extLst>
              </p:cNvPr>
              <p:cNvSpPr/>
              <p:nvPr/>
            </p:nvSpPr>
            <p:spPr>
              <a:xfrm>
                <a:off x="10118756" y="6064268"/>
                <a:ext cx="436864" cy="347235"/>
              </a:xfrm>
              <a:prstGeom prst="roundRect">
                <a:avLst>
                  <a:gd name="adj" fmla="val 38334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사각형: 둥근 모서리 32">
                <a:extLst>
                  <a:ext uri="{FF2B5EF4-FFF2-40B4-BE49-F238E27FC236}">
                    <a16:creationId xmlns:a16="http://schemas.microsoft.com/office/drawing/2014/main" id="{77F8ED52-8157-4869-872D-FED7D21C7AE0}"/>
                  </a:ext>
                </a:extLst>
              </p:cNvPr>
              <p:cNvSpPr/>
              <p:nvPr/>
            </p:nvSpPr>
            <p:spPr>
              <a:xfrm>
                <a:off x="9866926" y="6411497"/>
                <a:ext cx="688694" cy="347235"/>
              </a:xfrm>
              <a:prstGeom prst="roundRect">
                <a:avLst>
                  <a:gd name="adj" fmla="val 38334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사각형: 둥근 모서리 33">
                <a:extLst>
                  <a:ext uri="{FF2B5EF4-FFF2-40B4-BE49-F238E27FC236}">
                    <a16:creationId xmlns:a16="http://schemas.microsoft.com/office/drawing/2014/main" id="{9D238A16-9B7A-4AC4-B6DC-2148D29D9C52}"/>
                  </a:ext>
                </a:extLst>
              </p:cNvPr>
              <p:cNvSpPr/>
              <p:nvPr/>
            </p:nvSpPr>
            <p:spPr>
              <a:xfrm>
                <a:off x="10013458" y="6766418"/>
                <a:ext cx="542162" cy="347235"/>
              </a:xfrm>
              <a:prstGeom prst="roundRect">
                <a:avLst>
                  <a:gd name="adj" fmla="val 38334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사각형: 둥근 모서리 34">
                <a:extLst>
                  <a:ext uri="{FF2B5EF4-FFF2-40B4-BE49-F238E27FC236}">
                    <a16:creationId xmlns:a16="http://schemas.microsoft.com/office/drawing/2014/main" id="{86CC7182-827A-45A1-A379-7011FC1F7D49}"/>
                  </a:ext>
                </a:extLst>
              </p:cNvPr>
              <p:cNvSpPr/>
              <p:nvPr/>
            </p:nvSpPr>
            <p:spPr>
              <a:xfrm rot="805138">
                <a:off x="10024109" y="7055476"/>
                <a:ext cx="542162" cy="347235"/>
              </a:xfrm>
              <a:prstGeom prst="roundRect">
                <a:avLst>
                  <a:gd name="adj" fmla="val 38334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6" name="Picture 8" descr="참잘했어요 png 이미지 검색결과&quot;">
                <a:extLst>
                  <a:ext uri="{FF2B5EF4-FFF2-40B4-BE49-F238E27FC236}">
                    <a16:creationId xmlns:a16="http://schemas.microsoft.com/office/drawing/2014/main" id="{694E6E4D-CFFC-419D-BE57-C1CFA67868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30397">
                <a:off x="9352441" y="7058107"/>
                <a:ext cx="556674" cy="556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사각형: 둥근 모서리 37">
                <a:extLst>
                  <a:ext uri="{FF2B5EF4-FFF2-40B4-BE49-F238E27FC236}">
                    <a16:creationId xmlns:a16="http://schemas.microsoft.com/office/drawing/2014/main" id="{F39B9F04-C1B4-408C-8278-C434CE22275E}"/>
                  </a:ext>
                </a:extLst>
              </p:cNvPr>
              <p:cNvSpPr/>
              <p:nvPr/>
            </p:nvSpPr>
            <p:spPr>
              <a:xfrm>
                <a:off x="9239993" y="7823602"/>
                <a:ext cx="447535" cy="13310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E56B50A1-BD3D-4862-8ADC-EA0D24A0F82F}"/>
                </a:ext>
              </a:extLst>
            </p:cNvPr>
            <p:cNvSpPr/>
            <p:nvPr/>
          </p:nvSpPr>
          <p:spPr>
            <a:xfrm>
              <a:off x="4815092" y="1435916"/>
              <a:ext cx="2160000" cy="2160000"/>
            </a:xfrm>
            <a:prstGeom prst="roundRect">
              <a:avLst>
                <a:gd name="adj" fmla="val 5872"/>
              </a:avLst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135F11E5-F541-4C59-A51C-ADF49B354970}"/>
                </a:ext>
              </a:extLst>
            </p:cNvPr>
            <p:cNvSpPr/>
            <p:nvPr/>
          </p:nvSpPr>
          <p:spPr>
            <a:xfrm>
              <a:off x="7194665" y="1435916"/>
              <a:ext cx="2160000" cy="2160000"/>
            </a:xfrm>
            <a:prstGeom prst="roundRect">
              <a:avLst>
                <a:gd name="adj" fmla="val 5872"/>
              </a:avLst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4115B56E-A457-4425-BF5C-8AED0AA970EE}"/>
                </a:ext>
              </a:extLst>
            </p:cNvPr>
            <p:cNvSpPr/>
            <p:nvPr/>
          </p:nvSpPr>
          <p:spPr>
            <a:xfrm>
              <a:off x="9574238" y="1435916"/>
              <a:ext cx="2160000" cy="2160000"/>
            </a:xfrm>
            <a:prstGeom prst="roundRect">
              <a:avLst>
                <a:gd name="adj" fmla="val 5872"/>
              </a:avLst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0AC2CBB6-FEF3-489C-96E5-B1A6D84E1929}"/>
              </a:ext>
            </a:extLst>
          </p:cNvPr>
          <p:cNvSpPr/>
          <p:nvPr/>
        </p:nvSpPr>
        <p:spPr>
          <a:xfrm>
            <a:off x="457761" y="4342084"/>
            <a:ext cx="2160000" cy="2160000"/>
          </a:xfrm>
          <a:prstGeom prst="roundRect">
            <a:avLst>
              <a:gd name="adj" fmla="val 5872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65B6B4AB-D9EB-4D8F-B3E3-0FAFDBE1F63D}"/>
              </a:ext>
            </a:extLst>
          </p:cNvPr>
          <p:cNvSpPr/>
          <p:nvPr/>
        </p:nvSpPr>
        <p:spPr>
          <a:xfrm>
            <a:off x="2837334" y="4342084"/>
            <a:ext cx="2160000" cy="2160000"/>
          </a:xfrm>
          <a:prstGeom prst="roundRect">
            <a:avLst>
              <a:gd name="adj" fmla="val 5872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08B636AA-82C2-4A98-93CA-5FDB26D15AAE}"/>
              </a:ext>
            </a:extLst>
          </p:cNvPr>
          <p:cNvSpPr/>
          <p:nvPr/>
        </p:nvSpPr>
        <p:spPr>
          <a:xfrm>
            <a:off x="5216907" y="4342084"/>
            <a:ext cx="2160000" cy="2160000"/>
          </a:xfrm>
          <a:prstGeom prst="roundRect">
            <a:avLst>
              <a:gd name="adj" fmla="val 5872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F3129543-82AA-460F-8611-72E542AC23B5}"/>
              </a:ext>
            </a:extLst>
          </p:cNvPr>
          <p:cNvGrpSpPr/>
          <p:nvPr/>
        </p:nvGrpSpPr>
        <p:grpSpPr>
          <a:xfrm>
            <a:off x="875676" y="4468548"/>
            <a:ext cx="1324170" cy="1907072"/>
            <a:chOff x="8156041" y="4005054"/>
            <a:chExt cx="2264821" cy="3443459"/>
          </a:xfrm>
        </p:grpSpPr>
        <p:sp>
          <p:nvSpPr>
            <p:cNvPr id="46" name="사각형: 둥근 모서리 45">
              <a:extLst>
                <a:ext uri="{FF2B5EF4-FFF2-40B4-BE49-F238E27FC236}">
                  <a16:creationId xmlns:a16="http://schemas.microsoft.com/office/drawing/2014/main" id="{EEE7E125-5138-401F-AF51-C95435C66A1E}"/>
                </a:ext>
              </a:extLst>
            </p:cNvPr>
            <p:cNvSpPr/>
            <p:nvPr/>
          </p:nvSpPr>
          <p:spPr>
            <a:xfrm rot="5177207">
              <a:off x="7758222" y="5898881"/>
              <a:ext cx="1242399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464BEE95-F647-4FF2-AC02-4C6B7174E319}"/>
                </a:ext>
              </a:extLst>
            </p:cNvPr>
            <p:cNvSpPr/>
            <p:nvPr/>
          </p:nvSpPr>
          <p:spPr>
            <a:xfrm>
              <a:off x="8347988" y="4005054"/>
              <a:ext cx="1909823" cy="34434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98032B02-2F8E-494F-AA38-F189F6212936}"/>
                </a:ext>
              </a:extLst>
            </p:cNvPr>
            <p:cNvSpPr/>
            <p:nvPr/>
          </p:nvSpPr>
          <p:spPr>
            <a:xfrm>
              <a:off x="8500388" y="4157455"/>
              <a:ext cx="1618527" cy="28859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894CE4E8-BF08-4E23-93DC-4E99511A9D1C}"/>
                </a:ext>
              </a:extLst>
            </p:cNvPr>
            <p:cNvSpPr/>
            <p:nvPr/>
          </p:nvSpPr>
          <p:spPr>
            <a:xfrm>
              <a:off x="8156041" y="5426814"/>
              <a:ext cx="688694" cy="482276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5D111D7A-D779-438E-98FC-9AEEAE872BEC}"/>
                </a:ext>
              </a:extLst>
            </p:cNvPr>
            <p:cNvSpPr/>
            <p:nvPr/>
          </p:nvSpPr>
          <p:spPr>
            <a:xfrm>
              <a:off x="9973347" y="5448999"/>
              <a:ext cx="436864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74FC47D4-9EAD-445D-AA1B-27FC6967E79B}"/>
                </a:ext>
              </a:extLst>
            </p:cNvPr>
            <p:cNvSpPr/>
            <p:nvPr/>
          </p:nvSpPr>
          <p:spPr>
            <a:xfrm>
              <a:off x="9721517" y="5796228"/>
              <a:ext cx="688694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사각형: 둥근 모서리 51">
              <a:extLst>
                <a:ext uri="{FF2B5EF4-FFF2-40B4-BE49-F238E27FC236}">
                  <a16:creationId xmlns:a16="http://schemas.microsoft.com/office/drawing/2014/main" id="{D4C96807-2C95-47FA-9BB1-B12BA0400176}"/>
                </a:ext>
              </a:extLst>
            </p:cNvPr>
            <p:cNvSpPr/>
            <p:nvPr/>
          </p:nvSpPr>
          <p:spPr>
            <a:xfrm>
              <a:off x="9868049" y="6151149"/>
              <a:ext cx="542162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8F7310B2-F48F-4425-B61E-5AE9EEFA5563}"/>
                </a:ext>
              </a:extLst>
            </p:cNvPr>
            <p:cNvSpPr/>
            <p:nvPr/>
          </p:nvSpPr>
          <p:spPr>
            <a:xfrm rot="805138">
              <a:off x="9878700" y="6440207"/>
              <a:ext cx="542162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8866352D-3080-4171-8300-17C143DDAD0B}"/>
                </a:ext>
              </a:extLst>
            </p:cNvPr>
            <p:cNvSpPr/>
            <p:nvPr/>
          </p:nvSpPr>
          <p:spPr>
            <a:xfrm>
              <a:off x="9079131" y="7179407"/>
              <a:ext cx="447535" cy="1331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01E64222-EB49-40E1-BF7B-1FBA7F7A1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0164" y="4214058"/>
              <a:ext cx="1520490" cy="792705"/>
            </a:xfrm>
            <a:prstGeom prst="rect">
              <a:avLst/>
            </a:prstGeom>
          </p:spPr>
        </p:pic>
      </p:grpSp>
      <p:pic>
        <p:nvPicPr>
          <p:cNvPr id="57" name="Picture 4" descr="stamp icon  png 이미지 검색결과&quot;">
            <a:extLst>
              <a:ext uri="{FF2B5EF4-FFF2-40B4-BE49-F238E27FC236}">
                <a16:creationId xmlns:a16="http://schemas.microsoft.com/office/drawing/2014/main" id="{02E0B26D-167A-470B-AE8F-91008412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349">
            <a:off x="3328049" y="4642416"/>
            <a:ext cx="1271909" cy="127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A90546A8-F624-4C6C-BF6C-259EB2A82B11}"/>
              </a:ext>
            </a:extLst>
          </p:cNvPr>
          <p:cNvGrpSpPr/>
          <p:nvPr/>
        </p:nvGrpSpPr>
        <p:grpSpPr>
          <a:xfrm>
            <a:off x="5639961" y="4477426"/>
            <a:ext cx="1335131" cy="1898788"/>
            <a:chOff x="9364893" y="1796802"/>
            <a:chExt cx="2264821" cy="3443459"/>
          </a:xfrm>
        </p:grpSpPr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id="{E4C5DE81-4B89-4C1C-8E9F-58864BAD6B20}"/>
                </a:ext>
              </a:extLst>
            </p:cNvPr>
            <p:cNvSpPr/>
            <p:nvPr/>
          </p:nvSpPr>
          <p:spPr>
            <a:xfrm rot="5177207">
              <a:off x="8967074" y="3690629"/>
              <a:ext cx="1242399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7881CAB5-D456-4995-A7C3-966EC60B0254}"/>
                </a:ext>
              </a:extLst>
            </p:cNvPr>
            <p:cNvSpPr/>
            <p:nvPr/>
          </p:nvSpPr>
          <p:spPr>
            <a:xfrm>
              <a:off x="9556840" y="1796802"/>
              <a:ext cx="1909823" cy="34434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4751B985-6B62-4434-B385-27C7D7A57130}"/>
                </a:ext>
              </a:extLst>
            </p:cNvPr>
            <p:cNvSpPr/>
            <p:nvPr/>
          </p:nvSpPr>
          <p:spPr>
            <a:xfrm>
              <a:off x="9709240" y="1949203"/>
              <a:ext cx="1618527" cy="28859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사각형: 둥근 모서리 60">
              <a:extLst>
                <a:ext uri="{FF2B5EF4-FFF2-40B4-BE49-F238E27FC236}">
                  <a16:creationId xmlns:a16="http://schemas.microsoft.com/office/drawing/2014/main" id="{9ECD443D-C144-42BE-8DDE-12B31D394B47}"/>
                </a:ext>
              </a:extLst>
            </p:cNvPr>
            <p:cNvSpPr/>
            <p:nvPr/>
          </p:nvSpPr>
          <p:spPr>
            <a:xfrm>
              <a:off x="10303436" y="5000081"/>
              <a:ext cx="447535" cy="1331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D75237FB-5C0C-4CE7-A67A-E7843D6D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2096" y="1993310"/>
              <a:ext cx="1556664" cy="842333"/>
            </a:xfrm>
            <a:prstGeom prst="rect">
              <a:avLst/>
            </a:prstGeom>
          </p:spPr>
        </p:pic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C4FBB7F9-89DD-4DC4-B28B-B01F3BC52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57492" y="2854824"/>
              <a:ext cx="1548999" cy="1813538"/>
            </a:xfrm>
            <a:prstGeom prst="rect">
              <a:avLst/>
            </a:prstGeom>
          </p:spPr>
        </p:pic>
        <p:sp>
          <p:nvSpPr>
            <p:cNvPr id="64" name="사각형: 둥근 모서리 63">
              <a:extLst>
                <a:ext uri="{FF2B5EF4-FFF2-40B4-BE49-F238E27FC236}">
                  <a16:creationId xmlns:a16="http://schemas.microsoft.com/office/drawing/2014/main" id="{8725223C-9EC2-4586-B3DF-EF5CDE3A92D4}"/>
                </a:ext>
              </a:extLst>
            </p:cNvPr>
            <p:cNvSpPr/>
            <p:nvPr/>
          </p:nvSpPr>
          <p:spPr>
            <a:xfrm>
              <a:off x="9364893" y="3218562"/>
              <a:ext cx="688694" cy="482276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사각형: 둥근 모서리 64">
              <a:extLst>
                <a:ext uri="{FF2B5EF4-FFF2-40B4-BE49-F238E27FC236}">
                  <a16:creationId xmlns:a16="http://schemas.microsoft.com/office/drawing/2014/main" id="{4734C5D2-76A9-43E6-BF08-400662822A2F}"/>
                </a:ext>
              </a:extLst>
            </p:cNvPr>
            <p:cNvSpPr/>
            <p:nvPr/>
          </p:nvSpPr>
          <p:spPr>
            <a:xfrm>
              <a:off x="11182199" y="3240747"/>
              <a:ext cx="436864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사각형: 둥근 모서리 65">
              <a:extLst>
                <a:ext uri="{FF2B5EF4-FFF2-40B4-BE49-F238E27FC236}">
                  <a16:creationId xmlns:a16="http://schemas.microsoft.com/office/drawing/2014/main" id="{4C5BF69C-F1FD-446B-9258-EDF6B6508190}"/>
                </a:ext>
              </a:extLst>
            </p:cNvPr>
            <p:cNvSpPr/>
            <p:nvPr/>
          </p:nvSpPr>
          <p:spPr>
            <a:xfrm>
              <a:off x="10930369" y="3587976"/>
              <a:ext cx="688694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사각형: 둥근 모서리 66">
              <a:extLst>
                <a:ext uri="{FF2B5EF4-FFF2-40B4-BE49-F238E27FC236}">
                  <a16:creationId xmlns:a16="http://schemas.microsoft.com/office/drawing/2014/main" id="{C33C314D-D214-4F48-AAA7-9079CE663044}"/>
                </a:ext>
              </a:extLst>
            </p:cNvPr>
            <p:cNvSpPr/>
            <p:nvPr/>
          </p:nvSpPr>
          <p:spPr>
            <a:xfrm>
              <a:off x="11076901" y="3942897"/>
              <a:ext cx="542162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사각형: 둥근 모서리 67">
              <a:extLst>
                <a:ext uri="{FF2B5EF4-FFF2-40B4-BE49-F238E27FC236}">
                  <a16:creationId xmlns:a16="http://schemas.microsoft.com/office/drawing/2014/main" id="{633FF5DF-5DD0-4002-BC82-C13ECB864404}"/>
                </a:ext>
              </a:extLst>
            </p:cNvPr>
            <p:cNvSpPr/>
            <p:nvPr/>
          </p:nvSpPr>
          <p:spPr>
            <a:xfrm rot="805138">
              <a:off x="11087552" y="4231955"/>
              <a:ext cx="542162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BEFED0EF-2FF2-4B29-B4C1-D62A3637BCE7}"/>
              </a:ext>
            </a:extLst>
          </p:cNvPr>
          <p:cNvSpPr/>
          <p:nvPr/>
        </p:nvSpPr>
        <p:spPr>
          <a:xfrm>
            <a:off x="7476734" y="4327773"/>
            <a:ext cx="3081759" cy="1972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커피 스탬프북에 </a:t>
            </a:r>
            <a:endParaRPr lang="en-US" altLang="ko-KR" sz="28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도장을 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“</a:t>
            </a: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쿡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” </a:t>
            </a: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찍으면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무료쿠폰이 발급</a:t>
            </a:r>
            <a:r>
              <a:rPr lang="en-US" altLang="ko-KR" sz="28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20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557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Background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17AF86-FF85-4DF5-9A5C-B9D0361D36EA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A864377-37E3-4A49-BA71-C54E66DAF3A5}"/>
              </a:ext>
            </a:extLst>
          </p:cNvPr>
          <p:cNvSpPr/>
          <p:nvPr/>
        </p:nvSpPr>
        <p:spPr>
          <a:xfrm>
            <a:off x="457761" y="1269107"/>
            <a:ext cx="11276477" cy="2081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“</a:t>
            </a:r>
            <a:r>
              <a:rPr lang="ko-KR" altLang="en-US" sz="28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서울 둘레길 투어를 하고 싶은데</a:t>
            </a:r>
            <a:r>
              <a:rPr lang="en-US" altLang="ko-KR" sz="28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…”</a:t>
            </a:r>
            <a:endParaRPr lang="en-US" altLang="ko-KR" sz="24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(6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개 지정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배부처에서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안내지도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스탬프북 받기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스탬프 투어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(1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개 지정 안내센터에서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완주 인증서 발급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pic>
        <p:nvPicPr>
          <p:cNvPr id="1026" name="Picture 2" descr="서울 둘레길 완주 이미지 검색결과&quot;">
            <a:extLst>
              <a:ext uri="{FF2B5EF4-FFF2-40B4-BE49-F238E27FC236}">
                <a16:creationId xmlns:a16="http://schemas.microsoft.com/office/drawing/2014/main" id="{D497E347-5F5C-4159-AA1C-124E96D48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58" y="3608914"/>
            <a:ext cx="3241182" cy="2199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58140037-4361-4A54-9E12-B0738A00A412}"/>
              </a:ext>
            </a:extLst>
          </p:cNvPr>
          <p:cNvGrpSpPr/>
          <p:nvPr/>
        </p:nvGrpSpPr>
        <p:grpSpPr>
          <a:xfrm>
            <a:off x="646356" y="3608913"/>
            <a:ext cx="6377940" cy="2199952"/>
            <a:chOff x="534503" y="4681160"/>
            <a:chExt cx="6032032" cy="1867913"/>
          </a:xfrm>
        </p:grpSpPr>
        <p:pic>
          <p:nvPicPr>
            <p:cNvPr id="1032" name="Picture 8" descr="스탬프 우체통 |스탬프 그림">
              <a:extLst>
                <a:ext uri="{FF2B5EF4-FFF2-40B4-BE49-F238E27FC236}">
                  <a16:creationId xmlns:a16="http://schemas.microsoft.com/office/drawing/2014/main" id="{5EC3F2FA-A26B-481C-86D9-7713057C5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03" y="4681160"/>
              <a:ext cx="4433887" cy="18679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완주인증서">
              <a:extLst>
                <a:ext uri="{FF2B5EF4-FFF2-40B4-BE49-F238E27FC236}">
                  <a16:creationId xmlns:a16="http://schemas.microsoft.com/office/drawing/2014/main" id="{677068FD-42ED-430B-AB3C-1AA1DDDFD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550" y="4681160"/>
              <a:ext cx="1403985" cy="18679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직사각형 5">
            <a:extLst>
              <a:ext uri="{FF2B5EF4-FFF2-40B4-BE49-F238E27FC236}">
                <a16:creationId xmlns:a16="http://schemas.microsoft.com/office/drawing/2014/main" id="{43D998B2-3B7B-45C6-8685-AD06499E2500}"/>
              </a:ext>
            </a:extLst>
          </p:cNvPr>
          <p:cNvSpPr/>
          <p:nvPr/>
        </p:nvSpPr>
        <p:spPr>
          <a:xfrm>
            <a:off x="646356" y="5808865"/>
            <a:ext cx="6377940" cy="386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서울 둘레길 안내지도 </a:t>
            </a:r>
            <a:r>
              <a:rPr lang="en-US" altLang="ko-KR" sz="14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 </a:t>
            </a:r>
            <a:r>
              <a:rPr lang="ko-KR" altLang="en-US" sz="14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스탬프 </a:t>
            </a:r>
            <a:r>
              <a:rPr lang="en-US" altLang="ko-KR" sz="14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 </a:t>
            </a:r>
            <a:r>
              <a:rPr lang="ko-KR" altLang="en-US" sz="14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완주인증서</a:t>
            </a:r>
            <a:endParaRPr lang="en-US" altLang="ko-KR" sz="14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51FAD58-DDD5-45B8-9752-EC9148551E15}"/>
              </a:ext>
            </a:extLst>
          </p:cNvPr>
          <p:cNvSpPr/>
          <p:nvPr/>
        </p:nvSpPr>
        <p:spPr>
          <a:xfrm>
            <a:off x="8207358" y="5821300"/>
            <a:ext cx="3241182" cy="386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산티아고 순례 길 스탬프북</a:t>
            </a:r>
            <a:endParaRPr lang="en-US" altLang="ko-KR" sz="14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2153A93-0864-49D5-A169-E4EBBAC6B7DA}"/>
              </a:ext>
            </a:extLst>
          </p:cNvPr>
          <p:cNvSpPr/>
          <p:nvPr/>
        </p:nvSpPr>
        <p:spPr>
          <a:xfrm>
            <a:off x="6095999" y="1616032"/>
            <a:ext cx="5751196" cy="1435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스탬프북 받기도 제출하기도 힘들다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오프라인 지정장소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시간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안내지도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스탬프북 물량부족 가능성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문의전화 후 방문 권고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 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완주까지 장시간 소요 → 분실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오염 위험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부정사용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BCDE92A-E326-4571-BB1D-C18E55613D66}"/>
              </a:ext>
            </a:extLst>
          </p:cNvPr>
          <p:cNvSpPr/>
          <p:nvPr/>
        </p:nvSpPr>
        <p:spPr>
          <a:xfrm>
            <a:off x="457761" y="6460135"/>
            <a:ext cx="115894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서울 둘레길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: 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총 연장 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157km (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숲길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85km, 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마을길 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40km, 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하천길 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32km) , 8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개 코스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서울의 역사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문화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자연생태를 스토리로 엮어 국내외 탐방객들이 느끼고 배우고 체험할 수 있도록 조성한 도보 길 </a:t>
            </a:r>
            <a:endParaRPr lang="en-US" altLang="ko-KR" sz="1050" dirty="0">
              <a:solidFill>
                <a:schemeClr val="tx1">
                  <a:lumMod val="50000"/>
                  <a:lumOff val="50000"/>
                </a:schemeClr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7" name="이등변 삼각형 6">
            <a:extLst>
              <a:ext uri="{FF2B5EF4-FFF2-40B4-BE49-F238E27FC236}">
                <a16:creationId xmlns:a16="http://schemas.microsoft.com/office/drawing/2014/main" id="{1143BB2B-80A7-4DF7-B0C1-A3BD9F94D80D}"/>
              </a:ext>
            </a:extLst>
          </p:cNvPr>
          <p:cNvSpPr/>
          <p:nvPr/>
        </p:nvSpPr>
        <p:spPr>
          <a:xfrm rot="5400000">
            <a:off x="4825538" y="2214019"/>
            <a:ext cx="1835399" cy="23935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39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557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Deep</a:t>
            </a:r>
            <a:r>
              <a:rPr lang="ko-KR" altLang="en-US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 </a:t>
            </a:r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dive and Solution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17AF86-FF85-4DF5-9A5C-B9D0361D36EA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A864377-37E3-4A49-BA71-C54E66DAF3A5}"/>
              </a:ext>
            </a:extLst>
          </p:cNvPr>
          <p:cNvSpPr/>
          <p:nvPr/>
        </p:nvSpPr>
        <p:spPr>
          <a:xfrm>
            <a:off x="457761" y="1269107"/>
            <a:ext cx="11276477" cy="2081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생활 속 스탬프 활용과 문제점</a:t>
            </a:r>
            <a:endParaRPr lang="en-US" altLang="ko-KR" sz="28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학습성취 및 학부모확인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일기장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독서노트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알림장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무료쿠폰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무료주차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방문확인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경품제공 확인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>
                <a:solidFill>
                  <a:srgbClr val="FF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스탬프 활용 서비스는 종이사용을 전제</a:t>
            </a:r>
            <a:endParaRPr lang="en-US" altLang="ko-KR" sz="2000" dirty="0">
              <a:solidFill>
                <a:srgbClr val="FF0000"/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4699E906-4863-48E1-B8AA-22473B08D71B}"/>
              </a:ext>
            </a:extLst>
          </p:cNvPr>
          <p:cNvGrpSpPr/>
          <p:nvPr/>
        </p:nvGrpSpPr>
        <p:grpSpPr>
          <a:xfrm>
            <a:off x="457761" y="3429689"/>
            <a:ext cx="3954334" cy="1465646"/>
            <a:chOff x="569595" y="3857064"/>
            <a:chExt cx="8891971" cy="2600326"/>
          </a:xfrm>
        </p:grpSpPr>
        <p:pic>
          <p:nvPicPr>
            <p:cNvPr id="2050" name="Picture 2" descr="커피 스탬프카드 이미지 검색결과&quot;">
              <a:extLst>
                <a:ext uri="{FF2B5EF4-FFF2-40B4-BE49-F238E27FC236}">
                  <a16:creationId xmlns:a16="http://schemas.microsoft.com/office/drawing/2014/main" id="{0FFB7C4F-D70D-4F93-822E-BB3D44993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95" y="3857065"/>
              <a:ext cx="2600325" cy="26003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이마트 영수증 이미지 검색결과&quot;">
              <a:extLst>
                <a:ext uri="{FF2B5EF4-FFF2-40B4-BE49-F238E27FC236}">
                  <a16:creationId xmlns:a16="http://schemas.microsoft.com/office/drawing/2014/main" id="{2A3ED63A-19DF-425C-8B55-F647D314C3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649" y="3857065"/>
              <a:ext cx="3047384" cy="26003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참잘했어요 도장찍기 이미지 검색결과&quot;">
              <a:extLst>
                <a:ext uri="{FF2B5EF4-FFF2-40B4-BE49-F238E27FC236}">
                  <a16:creationId xmlns:a16="http://schemas.microsoft.com/office/drawing/2014/main" id="{3168437C-28C7-46AC-A2C5-34DF65638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762" y="3857064"/>
              <a:ext cx="2782804" cy="26003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4FCB5F0-548F-495A-98CC-95C9DAFAA6C0}"/>
              </a:ext>
            </a:extLst>
          </p:cNvPr>
          <p:cNvSpPr/>
          <p:nvPr/>
        </p:nvSpPr>
        <p:spPr>
          <a:xfrm>
            <a:off x="5998844" y="1347427"/>
            <a:ext cx="6185536" cy="1980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스탬프가 활용될수록 인쇄용지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백판지 사용 증가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디지털 전환 → 다양한 장애물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고객 관성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구축비용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사회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환경적 비용절감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+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사용자 경험 유지 </a:t>
            </a:r>
            <a:r>
              <a:rPr lang="en-US" altLang="ko-KR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+ </a:t>
            </a: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디지털전환문제점 해결</a:t>
            </a:r>
            <a:endParaRPr lang="en-US" altLang="ko-KR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⇒</a:t>
            </a:r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커넥티드 스탬프</a:t>
            </a:r>
            <a:endParaRPr lang="en-US" altLang="ko-KR" sz="24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9" name="이등변 삼각형 18">
            <a:extLst>
              <a:ext uri="{FF2B5EF4-FFF2-40B4-BE49-F238E27FC236}">
                <a16:creationId xmlns:a16="http://schemas.microsoft.com/office/drawing/2014/main" id="{215A41AA-EE41-4D8F-996C-3101FF0C0C12}"/>
              </a:ext>
            </a:extLst>
          </p:cNvPr>
          <p:cNvSpPr/>
          <p:nvPr/>
        </p:nvSpPr>
        <p:spPr>
          <a:xfrm rot="5400000">
            <a:off x="4825538" y="2214019"/>
            <a:ext cx="1835399" cy="23935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D8CD63F1-179B-4653-941C-28D14B5E2C82}"/>
              </a:ext>
            </a:extLst>
          </p:cNvPr>
          <p:cNvGrpSpPr/>
          <p:nvPr/>
        </p:nvGrpSpPr>
        <p:grpSpPr>
          <a:xfrm>
            <a:off x="4726305" y="3446145"/>
            <a:ext cx="2960369" cy="3160395"/>
            <a:chOff x="6235065" y="3429000"/>
            <a:chExt cx="2960369" cy="3029051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608B2896-156A-410F-8709-5C41AB2B3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4500" y="3508027"/>
              <a:ext cx="782519" cy="713597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93A910B5-3259-4575-921C-09B3FAB26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5887" y="3554183"/>
              <a:ext cx="586148" cy="681634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6F45D5BA-D00A-4390-8E6D-0FF205534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74411" y="3554183"/>
              <a:ext cx="534936" cy="681634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EB6A88F4-F9EC-49B1-A022-69D298E28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62917" y="5226121"/>
              <a:ext cx="534936" cy="68163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988A9B79-F535-48DA-8788-9CAF6FB82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984" y="5226121"/>
              <a:ext cx="618397" cy="681634"/>
            </a:xfrm>
            <a:prstGeom prst="rect">
              <a:avLst/>
            </a:prstGeom>
          </p:spPr>
        </p:pic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DF581FD0-6CE4-41D0-BA13-6450C97B5603}"/>
                </a:ext>
              </a:extLst>
            </p:cNvPr>
            <p:cNvSpPr/>
            <p:nvPr/>
          </p:nvSpPr>
          <p:spPr>
            <a:xfrm>
              <a:off x="6444499" y="4283792"/>
              <a:ext cx="7825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나무</a:t>
              </a:r>
              <a:endPara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  <a:p>
              <a:pPr algn="ctr"/>
              <a:r>
                <a:rPr lang="en-US" altLang="ko-KR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24</a:t>
              </a:r>
              <a:r>
                <a:rPr lang="ko-KR" altLang="en-US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그루</a:t>
              </a:r>
              <a:endParaRPr lang="ko-KR" altLang="en-US" sz="1200" dirty="0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0C9257D0-89D2-4BAC-809E-162878933127}"/>
                </a:ext>
              </a:extLst>
            </p:cNvPr>
            <p:cNvSpPr/>
            <p:nvPr/>
          </p:nvSpPr>
          <p:spPr>
            <a:xfrm>
              <a:off x="8274310" y="4283791"/>
              <a:ext cx="71846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에너지 </a:t>
              </a:r>
              <a:endPara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  <a:p>
              <a:pPr algn="ctr"/>
              <a:r>
                <a:rPr lang="en-US" altLang="ko-KR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9,671kWh</a:t>
              </a:r>
              <a:endParaRPr lang="ko-KR" altLang="en-US" sz="1200" dirty="0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4259DA7-519C-4F53-B9FC-D669C780C891}"/>
                </a:ext>
              </a:extLst>
            </p:cNvPr>
            <p:cNvSpPr/>
            <p:nvPr/>
          </p:nvSpPr>
          <p:spPr>
            <a:xfrm>
              <a:off x="7317769" y="4283791"/>
              <a:ext cx="8823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물 </a:t>
              </a:r>
              <a:endParaRPr lang="en-US" altLang="ko-KR" sz="1200" dirty="0"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  <a:p>
              <a:pPr algn="ctr"/>
              <a:r>
                <a:rPr lang="en-US" altLang="ko-KR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86,503 </a:t>
              </a:r>
              <a:r>
                <a:rPr lang="ko-KR" altLang="en-US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리터</a:t>
              </a:r>
              <a:endParaRPr lang="ko-KR" altLang="en-US" sz="1200" dirty="0"/>
            </a:p>
          </p:txBody>
        </p:sp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1E469108-028F-4F36-A833-BE70C1C85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98102" y="5226121"/>
              <a:ext cx="534936" cy="681635"/>
            </a:xfrm>
            <a:prstGeom prst="rect">
              <a:avLst/>
            </a:prstGeom>
          </p:spPr>
        </p:pic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2DA39F67-90D1-4875-B8BF-C6B84977E229}"/>
                </a:ext>
              </a:extLst>
            </p:cNvPr>
            <p:cNvSpPr/>
            <p:nvPr/>
          </p:nvSpPr>
          <p:spPr>
            <a:xfrm>
              <a:off x="6415922" y="5996386"/>
              <a:ext cx="7825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CO</a:t>
              </a:r>
              <a:r>
                <a:rPr lang="en-US" altLang="ko-KR" sz="1200" baseline="-250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2</a:t>
              </a:r>
            </a:p>
            <a:p>
              <a:pPr algn="ctr"/>
              <a:r>
                <a:rPr lang="en-US" altLang="ko-KR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2,541Kg</a:t>
              </a:r>
              <a:endParaRPr lang="ko-KR" altLang="en-US" sz="1200" dirty="0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9FB3DBAD-CE38-45EA-99DE-85F75003CA60}"/>
                </a:ext>
              </a:extLst>
            </p:cNvPr>
            <p:cNvSpPr/>
            <p:nvPr/>
          </p:nvSpPr>
          <p:spPr>
            <a:xfrm>
              <a:off x="7339125" y="5996386"/>
              <a:ext cx="7825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종이</a:t>
              </a:r>
              <a:endParaRPr lang="en-US" altLang="ko-KR" sz="1200" baseline="-25000" dirty="0"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  <a:p>
              <a:pPr algn="ctr"/>
              <a:r>
                <a:rPr lang="en-US" altLang="ko-KR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1</a:t>
              </a:r>
              <a:r>
                <a:rPr lang="ko-KR" altLang="en-US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톤</a:t>
              </a:r>
              <a:endParaRPr lang="ko-KR" altLang="en-US" sz="1200" dirty="0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1E0BF733-0ABC-4A51-9053-B05ACCA769AF}"/>
                </a:ext>
              </a:extLst>
            </p:cNvPr>
            <p:cNvSpPr/>
            <p:nvPr/>
          </p:nvSpPr>
          <p:spPr>
            <a:xfrm>
              <a:off x="8274310" y="5996386"/>
              <a:ext cx="7825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폐기물</a:t>
              </a:r>
              <a:endParaRPr lang="en-US" altLang="ko-KR" sz="1200" baseline="-25000" dirty="0"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  <a:p>
              <a:pPr algn="ctr"/>
              <a:r>
                <a:rPr lang="en-US" altLang="ko-KR" sz="1200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872Kg</a:t>
              </a:r>
              <a:endParaRPr lang="ko-KR" altLang="en-US" sz="1200" dirty="0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C9E1D2F0-40EE-436E-BDA0-C689C8924974}"/>
                </a:ext>
              </a:extLst>
            </p:cNvPr>
            <p:cNvSpPr/>
            <p:nvPr/>
          </p:nvSpPr>
          <p:spPr>
            <a:xfrm>
              <a:off x="6235065" y="3429000"/>
              <a:ext cx="2960369" cy="138896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0" name="직선 화살표 연결선 29">
              <a:extLst>
                <a:ext uri="{FF2B5EF4-FFF2-40B4-BE49-F238E27FC236}">
                  <a16:creationId xmlns:a16="http://schemas.microsoft.com/office/drawing/2014/main" id="{BB9BDB93-682D-457C-AD5E-58CC18AF8749}"/>
                </a:ext>
              </a:extLst>
            </p:cNvPr>
            <p:cNvCxnSpPr>
              <a:stCxn id="28" idx="2"/>
              <a:endCxn id="25" idx="0"/>
            </p:cNvCxnSpPr>
            <p:nvPr/>
          </p:nvCxnSpPr>
          <p:spPr>
            <a:xfrm>
              <a:off x="7715250" y="4817963"/>
              <a:ext cx="15135" cy="408158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>
              <a:extLst>
                <a:ext uri="{FF2B5EF4-FFF2-40B4-BE49-F238E27FC236}">
                  <a16:creationId xmlns:a16="http://schemas.microsoft.com/office/drawing/2014/main" id="{603162BE-A296-44A6-91A9-11EE797667D4}"/>
                </a:ext>
              </a:extLst>
            </p:cNvPr>
            <p:cNvCxnSpPr>
              <a:cxnSpLocks/>
              <a:stCxn id="28" idx="2"/>
              <a:endCxn id="26" idx="0"/>
            </p:cNvCxnSpPr>
            <p:nvPr/>
          </p:nvCxnSpPr>
          <p:spPr>
            <a:xfrm flipH="1">
              <a:off x="6807183" y="4817963"/>
              <a:ext cx="908067" cy="408158"/>
            </a:xfrm>
            <a:prstGeom prst="straightConnector1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화살표 연결선 45">
              <a:extLst>
                <a:ext uri="{FF2B5EF4-FFF2-40B4-BE49-F238E27FC236}">
                  <a16:creationId xmlns:a16="http://schemas.microsoft.com/office/drawing/2014/main" id="{0357DA7D-5910-47B8-85DF-0E42395C042A}"/>
                </a:ext>
              </a:extLst>
            </p:cNvPr>
            <p:cNvCxnSpPr>
              <a:cxnSpLocks/>
              <a:stCxn id="28" idx="2"/>
              <a:endCxn id="36" idx="0"/>
            </p:cNvCxnSpPr>
            <p:nvPr/>
          </p:nvCxnSpPr>
          <p:spPr>
            <a:xfrm>
              <a:off x="7715250" y="4817963"/>
              <a:ext cx="950320" cy="408158"/>
            </a:xfrm>
            <a:prstGeom prst="straightConnector1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Picture 4" descr="stamp icon  png 이미지 검색결과&quot;">
            <a:extLst>
              <a:ext uri="{FF2B5EF4-FFF2-40B4-BE49-F238E27FC236}">
                <a16:creationId xmlns:a16="http://schemas.microsoft.com/office/drawing/2014/main" id="{FE8AF99C-FD71-45EB-9E1F-F17729936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349">
            <a:off x="10382567" y="3546128"/>
            <a:ext cx="1001545" cy="10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그룹 41">
            <a:extLst>
              <a:ext uri="{FF2B5EF4-FFF2-40B4-BE49-F238E27FC236}">
                <a16:creationId xmlns:a16="http://schemas.microsoft.com/office/drawing/2014/main" id="{EB0AB8E4-1126-40CF-88C2-C82BFFA0A782}"/>
              </a:ext>
            </a:extLst>
          </p:cNvPr>
          <p:cNvGrpSpPr/>
          <p:nvPr/>
        </p:nvGrpSpPr>
        <p:grpSpPr>
          <a:xfrm>
            <a:off x="8594741" y="3446832"/>
            <a:ext cx="1567902" cy="2411336"/>
            <a:chOff x="9364893" y="1796802"/>
            <a:chExt cx="2264821" cy="3443459"/>
          </a:xfrm>
        </p:grpSpPr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9FF76874-4C04-413F-8932-BC681527C504}"/>
                </a:ext>
              </a:extLst>
            </p:cNvPr>
            <p:cNvSpPr/>
            <p:nvPr/>
          </p:nvSpPr>
          <p:spPr>
            <a:xfrm rot="5177207">
              <a:off x="8967074" y="3690629"/>
              <a:ext cx="1242399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9A97BB5F-F303-4D42-A292-DD76224839EF}"/>
                </a:ext>
              </a:extLst>
            </p:cNvPr>
            <p:cNvSpPr/>
            <p:nvPr/>
          </p:nvSpPr>
          <p:spPr>
            <a:xfrm>
              <a:off x="9556840" y="1796802"/>
              <a:ext cx="1909823" cy="34434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702D5590-BB13-434F-879F-B07370F94D3E}"/>
                </a:ext>
              </a:extLst>
            </p:cNvPr>
            <p:cNvSpPr/>
            <p:nvPr/>
          </p:nvSpPr>
          <p:spPr>
            <a:xfrm>
              <a:off x="9709240" y="1949203"/>
              <a:ext cx="1618527" cy="28859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B63B8AEC-FAA9-4AB7-876A-A6F51FD8E72E}"/>
                </a:ext>
              </a:extLst>
            </p:cNvPr>
            <p:cNvSpPr/>
            <p:nvPr/>
          </p:nvSpPr>
          <p:spPr>
            <a:xfrm>
              <a:off x="10303436" y="5000081"/>
              <a:ext cx="447535" cy="1331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71D864C7-D396-4CD4-A463-9245F87EF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52096" y="1993310"/>
              <a:ext cx="1556664" cy="842333"/>
            </a:xfrm>
            <a:prstGeom prst="rect">
              <a:avLst/>
            </a:prstGeom>
          </p:spPr>
        </p:pic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1BF0E8D5-096A-4F08-B341-6853C00FC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57492" y="2854824"/>
              <a:ext cx="1548999" cy="1813538"/>
            </a:xfrm>
            <a:prstGeom prst="rect">
              <a:avLst/>
            </a:prstGeom>
          </p:spPr>
        </p:pic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id="{33563F3A-CEC7-41D0-ACD4-A0CF3D782F3D}"/>
                </a:ext>
              </a:extLst>
            </p:cNvPr>
            <p:cNvSpPr/>
            <p:nvPr/>
          </p:nvSpPr>
          <p:spPr>
            <a:xfrm>
              <a:off x="9364893" y="3218562"/>
              <a:ext cx="688694" cy="482276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id="{B867B990-1487-4B67-8147-D24CEC3FEAAC}"/>
                </a:ext>
              </a:extLst>
            </p:cNvPr>
            <p:cNvSpPr/>
            <p:nvPr/>
          </p:nvSpPr>
          <p:spPr>
            <a:xfrm>
              <a:off x="11182199" y="3240747"/>
              <a:ext cx="436864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사각형: 둥근 모서리 58">
              <a:extLst>
                <a:ext uri="{FF2B5EF4-FFF2-40B4-BE49-F238E27FC236}">
                  <a16:creationId xmlns:a16="http://schemas.microsoft.com/office/drawing/2014/main" id="{44B05258-150F-4CA1-AE75-D9B0F38B8CAA}"/>
                </a:ext>
              </a:extLst>
            </p:cNvPr>
            <p:cNvSpPr/>
            <p:nvPr/>
          </p:nvSpPr>
          <p:spPr>
            <a:xfrm>
              <a:off x="10930369" y="3587976"/>
              <a:ext cx="688694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사각형: 둥근 모서리 59">
              <a:extLst>
                <a:ext uri="{FF2B5EF4-FFF2-40B4-BE49-F238E27FC236}">
                  <a16:creationId xmlns:a16="http://schemas.microsoft.com/office/drawing/2014/main" id="{47BFADBC-5EE9-4CE2-B735-9D875D8D23A0}"/>
                </a:ext>
              </a:extLst>
            </p:cNvPr>
            <p:cNvSpPr/>
            <p:nvPr/>
          </p:nvSpPr>
          <p:spPr>
            <a:xfrm>
              <a:off x="11076901" y="3942897"/>
              <a:ext cx="542162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사각형: 둥근 모서리 60">
              <a:extLst>
                <a:ext uri="{FF2B5EF4-FFF2-40B4-BE49-F238E27FC236}">
                  <a16:creationId xmlns:a16="http://schemas.microsoft.com/office/drawing/2014/main" id="{2C14BA16-E18D-42C1-BF4C-105063242B62}"/>
                </a:ext>
              </a:extLst>
            </p:cNvPr>
            <p:cNvSpPr/>
            <p:nvPr/>
          </p:nvSpPr>
          <p:spPr>
            <a:xfrm rot="805138">
              <a:off x="11087552" y="4231955"/>
              <a:ext cx="542162" cy="347235"/>
            </a:xfrm>
            <a:prstGeom prst="roundRect">
              <a:avLst>
                <a:gd name="adj" fmla="val 3833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39424097-3DFC-48AE-BDAE-6A2877B36FFF}"/>
              </a:ext>
            </a:extLst>
          </p:cNvPr>
          <p:cNvSpPr/>
          <p:nvPr/>
        </p:nvSpPr>
        <p:spPr>
          <a:xfrm>
            <a:off x="4635494" y="6602551"/>
            <a:ext cx="37376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Paperwork:</a:t>
            </a:r>
            <a:r>
              <a:rPr lang="ko-KR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Comparing</a:t>
            </a:r>
            <a:r>
              <a:rPr lang="ko-KR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Recycled</a:t>
            </a:r>
            <a:r>
              <a:rPr lang="ko-KR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to</a:t>
            </a:r>
            <a:r>
              <a:rPr lang="ko-KR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virgin</a:t>
            </a:r>
            <a:r>
              <a:rPr lang="ko-KR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paper</a:t>
            </a:r>
            <a:r>
              <a:rPr lang="ko-KR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(2012,</a:t>
            </a:r>
            <a:r>
              <a:rPr lang="ko-KR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april)</a:t>
            </a:r>
            <a:endParaRPr lang="ko-KR" alt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1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718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Mission &amp; configuration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708926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9BAEEFC-4621-4EE6-B839-04DACE0C7C1B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6CFB29DA-358A-4B1F-B51C-D3C97E25CEE6}"/>
              </a:ext>
            </a:extLst>
          </p:cNvPr>
          <p:cNvSpPr/>
          <p:nvPr/>
        </p:nvSpPr>
        <p:spPr>
          <a:xfrm>
            <a:off x="2700542" y="2264754"/>
            <a:ext cx="1635239" cy="592745"/>
          </a:xfrm>
          <a:prstGeom prst="roundRect">
            <a:avLst>
              <a:gd name="adj" fmla="val 5872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5EE49C2-8DBB-45A1-A2BA-6AFE25C5C8C3}"/>
              </a:ext>
            </a:extLst>
          </p:cNvPr>
          <p:cNvSpPr/>
          <p:nvPr/>
        </p:nvSpPr>
        <p:spPr>
          <a:xfrm>
            <a:off x="2700542" y="1804153"/>
            <a:ext cx="16352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Device &amp; OS (T)</a:t>
            </a:r>
            <a:endParaRPr lang="ko-KR" altLang="en-US" sz="1600" dirty="0"/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A190597C-2FFD-4FB0-8EE3-7A7EF7744678}"/>
              </a:ext>
            </a:extLst>
          </p:cNvPr>
          <p:cNvSpPr/>
          <p:nvPr/>
        </p:nvSpPr>
        <p:spPr>
          <a:xfrm>
            <a:off x="4557028" y="2264754"/>
            <a:ext cx="1635239" cy="592745"/>
          </a:xfrm>
          <a:prstGeom prst="roundRect">
            <a:avLst>
              <a:gd name="adj" fmla="val 5872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A4F58AC5-38AB-4A29-B942-82E49C338D99}"/>
              </a:ext>
            </a:extLst>
          </p:cNvPr>
          <p:cNvSpPr/>
          <p:nvPr/>
        </p:nvSpPr>
        <p:spPr>
          <a:xfrm>
            <a:off x="4557029" y="1804153"/>
            <a:ext cx="16352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Connectivity (N)</a:t>
            </a:r>
            <a:endParaRPr lang="ko-KR" altLang="en-US" sz="1600" dirty="0"/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A1392C95-1832-44A3-86D6-63BC1EAA69CA}"/>
              </a:ext>
            </a:extLst>
          </p:cNvPr>
          <p:cNvSpPr/>
          <p:nvPr/>
        </p:nvSpPr>
        <p:spPr>
          <a:xfrm>
            <a:off x="6396509" y="2264754"/>
            <a:ext cx="1635239" cy="592745"/>
          </a:xfrm>
          <a:prstGeom prst="roundRect">
            <a:avLst>
              <a:gd name="adj" fmla="val 5872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DE85CF33-8F4B-491B-A7EB-04018ED21E54}"/>
              </a:ext>
            </a:extLst>
          </p:cNvPr>
          <p:cNvSpPr/>
          <p:nvPr/>
        </p:nvSpPr>
        <p:spPr>
          <a:xfrm>
            <a:off x="6396509" y="1799076"/>
            <a:ext cx="16352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Cloud (P)</a:t>
            </a:r>
            <a:endParaRPr lang="ko-KR" altLang="en-US" sz="1600" dirty="0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62E18630-96FD-4DCC-97E9-E7DCF30E8A18}"/>
              </a:ext>
            </a:extLst>
          </p:cNvPr>
          <p:cNvSpPr/>
          <p:nvPr/>
        </p:nvSpPr>
        <p:spPr>
          <a:xfrm>
            <a:off x="8235988" y="1793270"/>
            <a:ext cx="16352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Service (S)</a:t>
            </a:r>
            <a:endParaRPr lang="ko-KR" altLang="en-US" sz="1600" dirty="0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B6A81652-8B46-4062-81D5-E8E7C04C9E30}"/>
              </a:ext>
            </a:extLst>
          </p:cNvPr>
          <p:cNvSpPr/>
          <p:nvPr/>
        </p:nvSpPr>
        <p:spPr>
          <a:xfrm>
            <a:off x="2700541" y="2405034"/>
            <a:ext cx="1635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Arm Mbed</a:t>
            </a:r>
            <a:endParaRPr lang="ko-KR" altLang="en-US" sz="1400" dirty="0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5069E6CC-741E-42A8-A89D-7AD4FDC901F6}"/>
              </a:ext>
            </a:extLst>
          </p:cNvPr>
          <p:cNvSpPr/>
          <p:nvPr/>
        </p:nvSpPr>
        <p:spPr>
          <a:xfrm>
            <a:off x="4557028" y="2405034"/>
            <a:ext cx="1635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LPWA</a:t>
            </a:r>
            <a:endParaRPr lang="ko-KR" altLang="en-US" sz="1400" dirty="0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86BE0292-8086-4D68-A6C2-A307D8B77B92}"/>
              </a:ext>
            </a:extLst>
          </p:cNvPr>
          <p:cNvSpPr/>
          <p:nvPr/>
        </p:nvSpPr>
        <p:spPr>
          <a:xfrm>
            <a:off x="6396508" y="2405035"/>
            <a:ext cx="1635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Pelion / thingspark</a:t>
            </a:r>
            <a:endParaRPr lang="ko-KR" altLang="en-US" sz="1400" dirty="0"/>
          </a:p>
        </p:txBody>
      </p:sp>
      <p:sp>
        <p:nvSpPr>
          <p:cNvPr id="58" name="사각형: 둥근 모서리 57">
            <a:extLst>
              <a:ext uri="{FF2B5EF4-FFF2-40B4-BE49-F238E27FC236}">
                <a16:creationId xmlns:a16="http://schemas.microsoft.com/office/drawing/2014/main" id="{50BE0D02-11B6-49E4-952E-84EE1BB0BCE0}"/>
              </a:ext>
            </a:extLst>
          </p:cNvPr>
          <p:cNvSpPr/>
          <p:nvPr/>
        </p:nvSpPr>
        <p:spPr>
          <a:xfrm>
            <a:off x="2700542" y="3206921"/>
            <a:ext cx="1635239" cy="592745"/>
          </a:xfrm>
          <a:prstGeom prst="roundRect">
            <a:avLst>
              <a:gd name="adj" fmla="val 5872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59" name="사각형: 둥근 모서리 58">
            <a:extLst>
              <a:ext uri="{FF2B5EF4-FFF2-40B4-BE49-F238E27FC236}">
                <a16:creationId xmlns:a16="http://schemas.microsoft.com/office/drawing/2014/main" id="{7A5C1EFA-2493-435D-BF8B-454BDE469E8E}"/>
              </a:ext>
            </a:extLst>
          </p:cNvPr>
          <p:cNvSpPr/>
          <p:nvPr/>
        </p:nvSpPr>
        <p:spPr>
          <a:xfrm>
            <a:off x="4557028" y="3206921"/>
            <a:ext cx="1635239" cy="592745"/>
          </a:xfrm>
          <a:prstGeom prst="roundRect">
            <a:avLst>
              <a:gd name="adj" fmla="val 5872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BC73C388-3445-4FFE-993E-E9C4160E00A1}"/>
              </a:ext>
            </a:extLst>
          </p:cNvPr>
          <p:cNvSpPr/>
          <p:nvPr/>
        </p:nvSpPr>
        <p:spPr>
          <a:xfrm>
            <a:off x="6396509" y="3206921"/>
            <a:ext cx="1635239" cy="592745"/>
          </a:xfrm>
          <a:prstGeom prst="roundRect">
            <a:avLst>
              <a:gd name="adj" fmla="val 5872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62C0F17F-D7A8-4698-8CEE-0EF112F234E7}"/>
              </a:ext>
            </a:extLst>
          </p:cNvPr>
          <p:cNvSpPr/>
          <p:nvPr/>
        </p:nvSpPr>
        <p:spPr>
          <a:xfrm>
            <a:off x="8235988" y="3201115"/>
            <a:ext cx="1635239" cy="592745"/>
          </a:xfrm>
          <a:prstGeom prst="roundRect">
            <a:avLst>
              <a:gd name="adj" fmla="val 5872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29999A4F-58C8-48F1-90DA-3E322F9AFC77}"/>
              </a:ext>
            </a:extLst>
          </p:cNvPr>
          <p:cNvSpPr/>
          <p:nvPr/>
        </p:nvSpPr>
        <p:spPr>
          <a:xfrm>
            <a:off x="2700541" y="3347201"/>
            <a:ext cx="1635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Android nano 33 BLE</a:t>
            </a:r>
            <a:endParaRPr lang="ko-KR" altLang="en-US" sz="1400" dirty="0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F56D45C1-AEF8-4598-B2A6-B06AD66C5C1F}"/>
              </a:ext>
            </a:extLst>
          </p:cNvPr>
          <p:cNvSpPr/>
          <p:nvPr/>
        </p:nvSpPr>
        <p:spPr>
          <a:xfrm>
            <a:off x="6396508" y="3347202"/>
            <a:ext cx="1635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Pelion ⇒ thingspark</a:t>
            </a:r>
            <a:endParaRPr lang="ko-KR" altLang="en-US" sz="1400" dirty="0"/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2BAD7866-B5CB-4F4F-87C5-01D63DF852ED}"/>
              </a:ext>
            </a:extLst>
          </p:cNvPr>
          <p:cNvSpPr/>
          <p:nvPr/>
        </p:nvSpPr>
        <p:spPr>
          <a:xfrm>
            <a:off x="8235987" y="3341396"/>
            <a:ext cx="16278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Connected Stamp</a:t>
            </a:r>
            <a:endParaRPr lang="ko-KR" altLang="en-US" sz="1400" dirty="0"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7EC700F2-558E-4BE6-A8DD-0E347435FB73}"/>
              </a:ext>
            </a:extLst>
          </p:cNvPr>
          <p:cNvSpPr/>
          <p:nvPr/>
        </p:nvSpPr>
        <p:spPr>
          <a:xfrm>
            <a:off x="4557028" y="3347201"/>
            <a:ext cx="1635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NB-IoT</a:t>
            </a:r>
            <a:endParaRPr lang="ko-KR" altLang="en-US" sz="1400" dirty="0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DC9602F7-A5AB-4A10-AD19-B1DD1E2CF43E}"/>
              </a:ext>
            </a:extLst>
          </p:cNvPr>
          <p:cNvCxnSpPr>
            <a:cxnSpLocks/>
          </p:cNvCxnSpPr>
          <p:nvPr/>
        </p:nvCxnSpPr>
        <p:spPr>
          <a:xfrm>
            <a:off x="342900" y="3028950"/>
            <a:ext cx="97497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A6D0350A-4984-467F-B16F-975235624CE0}"/>
              </a:ext>
            </a:extLst>
          </p:cNvPr>
          <p:cNvSpPr/>
          <p:nvPr/>
        </p:nvSpPr>
        <p:spPr>
          <a:xfrm>
            <a:off x="218327" y="2303146"/>
            <a:ext cx="216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MISSION :</a:t>
            </a:r>
            <a:endParaRPr lang="ko-KR" altLang="en-US" sz="2400" dirty="0"/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1BDE692F-512E-4ABD-A4A5-53CA486439E8}"/>
              </a:ext>
            </a:extLst>
          </p:cNvPr>
          <p:cNvSpPr/>
          <p:nvPr/>
        </p:nvSpPr>
        <p:spPr>
          <a:xfrm>
            <a:off x="218326" y="3234599"/>
            <a:ext cx="24535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1</a:t>
            </a:r>
            <a:r>
              <a:rPr lang="en-US" altLang="ko-KR" sz="2400" b="1" baseline="30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st</a:t>
            </a:r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Configuration :</a:t>
            </a:r>
            <a:endParaRPr lang="ko-KR" altLang="en-US" sz="2400" dirty="0"/>
          </a:p>
        </p:txBody>
      </p:sp>
      <p:pic>
        <p:nvPicPr>
          <p:cNvPr id="76" name="그림 75" descr="실내, 테이블, 하얀색, 남자이(가) 표시된 사진&#10;&#10;자동 생성된 설명">
            <a:extLst>
              <a:ext uri="{FF2B5EF4-FFF2-40B4-BE49-F238E27FC236}">
                <a16:creationId xmlns:a16="http://schemas.microsoft.com/office/drawing/2014/main" id="{2AA8E0CB-FE17-42EB-AFDD-8CB5C3CAA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06052" y="2592063"/>
            <a:ext cx="1624138" cy="1218104"/>
          </a:xfrm>
          <a:prstGeom prst="rect">
            <a:avLst/>
          </a:prstGeom>
        </p:spPr>
      </p:pic>
      <p:sp>
        <p:nvSpPr>
          <p:cNvPr id="78" name="사각형: 둥근 모서리 77">
            <a:extLst>
              <a:ext uri="{FF2B5EF4-FFF2-40B4-BE49-F238E27FC236}">
                <a16:creationId xmlns:a16="http://schemas.microsoft.com/office/drawing/2014/main" id="{F21E2F8E-E22A-4322-893C-E67C4EDC4274}"/>
              </a:ext>
            </a:extLst>
          </p:cNvPr>
          <p:cNvSpPr/>
          <p:nvPr/>
        </p:nvSpPr>
        <p:spPr>
          <a:xfrm>
            <a:off x="2701774" y="5290991"/>
            <a:ext cx="1635239" cy="544022"/>
          </a:xfrm>
          <a:prstGeom prst="roundRect">
            <a:avLst>
              <a:gd name="adj" fmla="val 5872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487DD025-27BA-452C-A3D4-DA1A31D6CCB3}"/>
              </a:ext>
            </a:extLst>
          </p:cNvPr>
          <p:cNvSpPr/>
          <p:nvPr/>
        </p:nvSpPr>
        <p:spPr>
          <a:xfrm>
            <a:off x="2700541" y="5419639"/>
            <a:ext cx="1635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ESP12E</a:t>
            </a:r>
            <a:endParaRPr lang="ko-KR" altLang="en-US" sz="1400" dirty="0"/>
          </a:p>
        </p:txBody>
      </p:sp>
      <p:sp>
        <p:nvSpPr>
          <p:cNvPr id="82" name="사각형: 둥근 모서리 81">
            <a:extLst>
              <a:ext uri="{FF2B5EF4-FFF2-40B4-BE49-F238E27FC236}">
                <a16:creationId xmlns:a16="http://schemas.microsoft.com/office/drawing/2014/main" id="{005E5259-50B5-4672-9DF9-80A37D84474D}"/>
              </a:ext>
            </a:extLst>
          </p:cNvPr>
          <p:cNvSpPr/>
          <p:nvPr/>
        </p:nvSpPr>
        <p:spPr>
          <a:xfrm>
            <a:off x="2701774" y="6026846"/>
            <a:ext cx="1635239" cy="544022"/>
          </a:xfrm>
          <a:prstGeom prst="roundRect">
            <a:avLst>
              <a:gd name="adj" fmla="val 5872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64960185-B1D0-474D-8DE6-7B81DB6C87C3}"/>
              </a:ext>
            </a:extLst>
          </p:cNvPr>
          <p:cNvSpPr/>
          <p:nvPr/>
        </p:nvSpPr>
        <p:spPr>
          <a:xfrm>
            <a:off x="2700541" y="6155494"/>
            <a:ext cx="1635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DISCO 475VG 101A</a:t>
            </a:r>
            <a:endParaRPr lang="ko-KR" altLang="en-US" sz="1400" dirty="0"/>
          </a:p>
        </p:txBody>
      </p:sp>
      <p:sp>
        <p:nvSpPr>
          <p:cNvPr id="88" name="사각형: 둥근 모서리 87">
            <a:extLst>
              <a:ext uri="{FF2B5EF4-FFF2-40B4-BE49-F238E27FC236}">
                <a16:creationId xmlns:a16="http://schemas.microsoft.com/office/drawing/2014/main" id="{CBE984D9-2573-4716-B71E-D911839F9E45}"/>
              </a:ext>
            </a:extLst>
          </p:cNvPr>
          <p:cNvSpPr/>
          <p:nvPr/>
        </p:nvSpPr>
        <p:spPr>
          <a:xfrm>
            <a:off x="4509403" y="5290992"/>
            <a:ext cx="1635239" cy="544022"/>
          </a:xfrm>
          <a:prstGeom prst="roundRect">
            <a:avLst>
              <a:gd name="adj" fmla="val 5872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81BC1706-8D6C-4E62-B125-417E4AAD0081}"/>
              </a:ext>
            </a:extLst>
          </p:cNvPr>
          <p:cNvSpPr/>
          <p:nvPr/>
        </p:nvSpPr>
        <p:spPr>
          <a:xfrm>
            <a:off x="4509403" y="5431271"/>
            <a:ext cx="1635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WiFi</a:t>
            </a:r>
            <a:endParaRPr lang="ko-KR" altLang="en-US" sz="1400" dirty="0"/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1F1A6534-B418-40E5-A429-40FAF9241730}"/>
              </a:ext>
            </a:extLst>
          </p:cNvPr>
          <p:cNvSpPr/>
          <p:nvPr/>
        </p:nvSpPr>
        <p:spPr>
          <a:xfrm>
            <a:off x="4509403" y="6019224"/>
            <a:ext cx="1635239" cy="544022"/>
          </a:xfrm>
          <a:prstGeom prst="roundRect">
            <a:avLst>
              <a:gd name="adj" fmla="val 5872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C1811E16-7B69-492C-A0DE-046AF26EED83}"/>
              </a:ext>
            </a:extLst>
          </p:cNvPr>
          <p:cNvSpPr/>
          <p:nvPr/>
        </p:nvSpPr>
        <p:spPr>
          <a:xfrm>
            <a:off x="4509403" y="6159503"/>
            <a:ext cx="1635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NB-IoT</a:t>
            </a:r>
            <a:endParaRPr lang="ko-KR" altLang="en-US" sz="1400" dirty="0"/>
          </a:p>
        </p:txBody>
      </p: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622EF255-DD75-49E3-A98C-F6B94A7228D2}"/>
              </a:ext>
            </a:extLst>
          </p:cNvPr>
          <p:cNvSpPr/>
          <p:nvPr/>
        </p:nvSpPr>
        <p:spPr>
          <a:xfrm>
            <a:off x="6396508" y="5290990"/>
            <a:ext cx="638657" cy="1279877"/>
          </a:xfrm>
          <a:prstGeom prst="roundRect">
            <a:avLst>
              <a:gd name="adj" fmla="val 5872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4B75EC24-B2EE-4BCE-903B-61108711F271}"/>
              </a:ext>
            </a:extLst>
          </p:cNvPr>
          <p:cNvSpPr/>
          <p:nvPr/>
        </p:nvSpPr>
        <p:spPr>
          <a:xfrm>
            <a:off x="6396508" y="5431270"/>
            <a:ext cx="638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Pelion G/W</a:t>
            </a:r>
            <a:endParaRPr lang="ko-KR" altLang="en-US" sz="1400" dirty="0"/>
          </a:p>
        </p:txBody>
      </p:sp>
      <p:sp>
        <p:nvSpPr>
          <p:cNvPr id="96" name="사각형: 둥근 모서리 95">
            <a:extLst>
              <a:ext uri="{FF2B5EF4-FFF2-40B4-BE49-F238E27FC236}">
                <a16:creationId xmlns:a16="http://schemas.microsoft.com/office/drawing/2014/main" id="{CB52BE5F-9D39-450D-8142-E4AA9799BB25}"/>
              </a:ext>
            </a:extLst>
          </p:cNvPr>
          <p:cNvSpPr/>
          <p:nvPr/>
        </p:nvSpPr>
        <p:spPr>
          <a:xfrm>
            <a:off x="7155891" y="5279549"/>
            <a:ext cx="875856" cy="1279877"/>
          </a:xfrm>
          <a:prstGeom prst="roundRect">
            <a:avLst>
              <a:gd name="adj" fmla="val 5872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97" name="직사각형 96">
            <a:extLst>
              <a:ext uri="{FF2B5EF4-FFF2-40B4-BE49-F238E27FC236}">
                <a16:creationId xmlns:a16="http://schemas.microsoft.com/office/drawing/2014/main" id="{C4EEDEEA-F3A1-42F7-94CD-77D8D1014AE9}"/>
              </a:ext>
            </a:extLst>
          </p:cNvPr>
          <p:cNvSpPr/>
          <p:nvPr/>
        </p:nvSpPr>
        <p:spPr>
          <a:xfrm>
            <a:off x="7075170" y="5419829"/>
            <a:ext cx="10773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Pelion </a:t>
            </a:r>
          </a:p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⇒</a:t>
            </a:r>
          </a:p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thingspark</a:t>
            </a:r>
            <a:endParaRPr lang="ko-KR" altLang="en-US" sz="1400" dirty="0"/>
          </a:p>
        </p:txBody>
      </p:sp>
      <p:pic>
        <p:nvPicPr>
          <p:cNvPr id="98" name="그림 97" descr="실내, 컴퓨터, 책상, 키보드이(가) 표시된 사진&#10;&#10;자동 생성된 설명">
            <a:extLst>
              <a:ext uri="{FF2B5EF4-FFF2-40B4-BE49-F238E27FC236}">
                <a16:creationId xmlns:a16="http://schemas.microsoft.com/office/drawing/2014/main" id="{C0F630F8-EA74-464A-BABA-ED56AA2C7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08" y="4074796"/>
            <a:ext cx="1643082" cy="2490147"/>
          </a:xfrm>
          <a:prstGeom prst="rect">
            <a:avLst/>
          </a:prstGeom>
        </p:spPr>
      </p:pic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671E0577-FDFC-403D-A4AA-F7AFA72A066D}"/>
              </a:ext>
            </a:extLst>
          </p:cNvPr>
          <p:cNvSpPr/>
          <p:nvPr/>
        </p:nvSpPr>
        <p:spPr>
          <a:xfrm>
            <a:off x="8300003" y="5245799"/>
            <a:ext cx="1635239" cy="1279877"/>
          </a:xfrm>
          <a:prstGeom prst="roundRect">
            <a:avLst>
              <a:gd name="adj" fmla="val 5872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21DCA9DB-3A68-44FF-9B03-7A939DE4083B}"/>
              </a:ext>
            </a:extLst>
          </p:cNvPr>
          <p:cNvSpPr/>
          <p:nvPr/>
        </p:nvSpPr>
        <p:spPr>
          <a:xfrm>
            <a:off x="8300003" y="5386079"/>
            <a:ext cx="16430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Connected Stamp</a:t>
            </a:r>
            <a:endParaRPr lang="ko-KR" altLang="en-US" sz="1400" dirty="0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FCFCA17C-4C29-4102-8255-2F6C524FD82D}"/>
              </a:ext>
            </a:extLst>
          </p:cNvPr>
          <p:cNvSpPr/>
          <p:nvPr/>
        </p:nvSpPr>
        <p:spPr>
          <a:xfrm>
            <a:off x="259082" y="5290990"/>
            <a:ext cx="2453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Final Configuration :</a:t>
            </a:r>
            <a:endParaRPr lang="ko-KR" altLang="en-US" sz="2400" dirty="0"/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3133DB56-58AF-4047-B25A-0A50F272423E}"/>
              </a:ext>
            </a:extLst>
          </p:cNvPr>
          <p:cNvSpPr/>
          <p:nvPr/>
        </p:nvSpPr>
        <p:spPr>
          <a:xfrm>
            <a:off x="218326" y="4256135"/>
            <a:ext cx="9716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Trial and Error                             …</a:t>
            </a:r>
            <a:endParaRPr lang="ko-KR" altLang="en-US" sz="2400" dirty="0"/>
          </a:p>
        </p:txBody>
      </p:sp>
      <p:sp>
        <p:nvSpPr>
          <p:cNvPr id="104" name="사각형: 둥근 모서리 103">
            <a:extLst>
              <a:ext uri="{FF2B5EF4-FFF2-40B4-BE49-F238E27FC236}">
                <a16:creationId xmlns:a16="http://schemas.microsoft.com/office/drawing/2014/main" id="{DF15E5E5-E796-4DDD-BC61-D65281188E8A}"/>
              </a:ext>
            </a:extLst>
          </p:cNvPr>
          <p:cNvSpPr/>
          <p:nvPr/>
        </p:nvSpPr>
        <p:spPr>
          <a:xfrm>
            <a:off x="8228570" y="2268367"/>
            <a:ext cx="1635239" cy="592745"/>
          </a:xfrm>
          <a:prstGeom prst="roundRect">
            <a:avLst>
              <a:gd name="adj" fmla="val 5872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A06BD116-F9B6-4148-A7D6-E8DFCFF90AE9}"/>
              </a:ext>
            </a:extLst>
          </p:cNvPr>
          <p:cNvSpPr/>
          <p:nvPr/>
        </p:nvSpPr>
        <p:spPr>
          <a:xfrm>
            <a:off x="8228569" y="2408648"/>
            <a:ext cx="1635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/>
              <a:t>?</a:t>
            </a:r>
            <a:endParaRPr lang="ko-KR" altLang="en-US" sz="1400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C2A01F2-697E-4BE2-B3B1-E8EBA071429C}"/>
              </a:ext>
            </a:extLst>
          </p:cNvPr>
          <p:cNvSpPr/>
          <p:nvPr/>
        </p:nvSpPr>
        <p:spPr>
          <a:xfrm rot="20483326">
            <a:off x="4950493" y="4238505"/>
            <a:ext cx="2291012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ko-KR" altLang="en-US" sz="2800" b="1">
                <a:solidFill>
                  <a:srgbClr val="FF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다양한 제약사항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3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2658</TotalTime>
  <Words>1036</Words>
  <Application>Microsoft Office PowerPoint</Application>
  <PresentationFormat>와이드스크린</PresentationFormat>
  <Paragraphs>242</Paragraphs>
  <Slides>18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6" baseType="lpstr">
      <vt:lpstr>Arial</vt:lpstr>
      <vt:lpstr>Wingdings</vt:lpstr>
      <vt:lpstr>나눔바른펜</vt:lpstr>
      <vt:lpstr>Palatino Linotype</vt:lpstr>
      <vt:lpstr>Cambria Math</vt:lpstr>
      <vt:lpstr>맑은 고딕</vt:lpstr>
      <vt:lpstr>나눔명조 ExtraBold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해연 황</dc:creator>
  <cp:lastModifiedBy>황 해연</cp:lastModifiedBy>
  <cp:revision>148</cp:revision>
  <dcterms:created xsi:type="dcterms:W3CDTF">2019-01-16T03:51:31Z</dcterms:created>
  <dcterms:modified xsi:type="dcterms:W3CDTF">2020-01-20T07:15:20Z</dcterms:modified>
</cp:coreProperties>
</file>